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7" r:id="rId6"/>
  </p:sldMasterIdLst>
  <p:notesMasterIdLst>
    <p:notesMasterId r:id="rId43"/>
  </p:notesMasterIdLst>
  <p:handoutMasterIdLst>
    <p:handoutMasterId r:id="rId44"/>
  </p:handoutMasterIdLst>
  <p:sldIdLst>
    <p:sldId id="309" r:id="rId7"/>
    <p:sldId id="393" r:id="rId8"/>
    <p:sldId id="372" r:id="rId9"/>
    <p:sldId id="261" r:id="rId10"/>
    <p:sldId id="440" r:id="rId11"/>
    <p:sldId id="439" r:id="rId12"/>
    <p:sldId id="450" r:id="rId13"/>
    <p:sldId id="451" r:id="rId14"/>
    <p:sldId id="419" r:id="rId15"/>
    <p:sldId id="452" r:id="rId16"/>
    <p:sldId id="351" r:id="rId17"/>
    <p:sldId id="257" r:id="rId18"/>
    <p:sldId id="455" r:id="rId19"/>
    <p:sldId id="456" r:id="rId20"/>
    <p:sldId id="457" r:id="rId21"/>
    <p:sldId id="453" r:id="rId22"/>
    <p:sldId id="428" r:id="rId23"/>
    <p:sldId id="405" r:id="rId24"/>
    <p:sldId id="406" r:id="rId25"/>
    <p:sldId id="430" r:id="rId26"/>
    <p:sldId id="407" r:id="rId27"/>
    <p:sldId id="409" r:id="rId28"/>
    <p:sldId id="427" r:id="rId29"/>
    <p:sldId id="408" r:id="rId30"/>
    <p:sldId id="410" r:id="rId31"/>
    <p:sldId id="420" r:id="rId32"/>
    <p:sldId id="413" r:id="rId33"/>
    <p:sldId id="412" r:id="rId34"/>
    <p:sldId id="411" r:id="rId35"/>
    <p:sldId id="366" r:id="rId36"/>
    <p:sldId id="414" r:id="rId37"/>
    <p:sldId id="454" r:id="rId38"/>
    <p:sldId id="421" r:id="rId39"/>
    <p:sldId id="365" r:id="rId40"/>
    <p:sldId id="458" r:id="rId41"/>
    <p:sldId id="297" r:id="rId42"/>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28E4F-02E1-E568-1922-1D34B00BF134}" name="Ebin, Julie" initials="EJ" userId="S::JEbin@edc.org::45232ec4-40d6-4e68-91dc-0e00cf59c432" providerId="AD"/>
  <p188:author id="{EEFC1D9D-6EF7-848C-A80A-CD1733439638}" name="Laurie Rosenblum" initials="LR" userId="S::lrosenblum@edc.org::e94fef37-a441-4eaf-9dc2-d3182d846bd9" providerId="AD"/>
  <p188:author id="{48AC12A9-6656-A6C4-33EB-30448F7CAC0B}" name="Rosenblum, Laurie" initials="RL" userId="E+RVBD4QW2oWtmBg5sMUzwCpeAwSX0qzY0mrXz7/9ZY=" providerId="None"/>
  <p188:author id="{908341DB-EA72-181B-A36B-359CF3529B9C}" name="Hite-Jones, Shawna D" initials="HJSD" userId="S::SDHite-Jones@edc.org::8f0423fd-9a35-409b-831c-aeaf82d15f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8AF"/>
    <a:srgbClr val="1D5D72"/>
    <a:srgbClr val="60A43B"/>
    <a:srgbClr val="27628E"/>
    <a:srgbClr val="2F9DC0"/>
    <a:srgbClr val="44B4D8"/>
    <a:srgbClr val="006492"/>
    <a:srgbClr val="38AFD5"/>
    <a:srgbClr val="34A7CC"/>
    <a:srgbClr val="238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93" autoAdjust="0"/>
    <p:restoredTop sz="84034" autoAdjust="0"/>
  </p:normalViewPr>
  <p:slideViewPr>
    <p:cSldViewPr snapToGrid="0" snapToObjects="1">
      <p:cViewPr varScale="1">
        <p:scale>
          <a:sx n="54" d="100"/>
          <a:sy n="54" d="100"/>
        </p:scale>
        <p:origin x="1456" y="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B38C9-0E6B-4DA6-A108-C27949E41689}" type="doc">
      <dgm:prSet loTypeId="urn:microsoft.com/office/officeart/2005/8/layout/process1" loCatId="process" qsTypeId="urn:microsoft.com/office/officeart/2005/8/quickstyle/simple1" qsCatId="simple" csTypeId="urn:microsoft.com/office/officeart/2005/8/colors/accent1_2" csCatId="accent1" phldr="1"/>
      <dgm:spPr/>
    </dgm:pt>
    <dgm:pt modelId="{E0AF2D85-6128-4738-BA4D-8E6C24199517}">
      <dgm:prSet phldrT="[Text]"/>
      <dgm:spPr>
        <a:solidFill>
          <a:schemeClr val="accent1">
            <a:lumMod val="50000"/>
          </a:schemeClr>
        </a:solidFill>
      </dgm:spPr>
      <dgm:t>
        <a:bodyPr/>
        <a:lstStyle/>
        <a:p>
          <a:r>
            <a:rPr lang="en-US" dirty="0">
              <a:solidFill>
                <a:schemeClr val="bg1"/>
              </a:solidFill>
              <a:latin typeface="Arial" panose="020B0604020202020204" pitchFamily="34" charset="0"/>
              <a:cs typeface="Arial" panose="020B0604020202020204" pitchFamily="34" charset="0"/>
            </a:rPr>
            <a:t>Recommendations</a:t>
          </a:r>
        </a:p>
      </dgm:t>
    </dgm:pt>
    <dgm:pt modelId="{5A76FF67-D239-47FB-9FBF-305FE1F25E92}" type="parTrans" cxnId="{16D9B5CB-04AC-480A-9ECE-9FDFF472FBF4}">
      <dgm:prSet/>
      <dgm:spPr/>
      <dgm:t>
        <a:bodyPr/>
        <a:lstStyle/>
        <a:p>
          <a:endParaRPr lang="en-US"/>
        </a:p>
      </dgm:t>
    </dgm:pt>
    <dgm:pt modelId="{72DC1D8C-7BF6-40AB-8778-FD068CD5D82A}" type="sibTrans" cxnId="{16D9B5CB-04AC-480A-9ECE-9FDFF472FBF4}">
      <dgm:prSet/>
      <dgm:spPr>
        <a:solidFill>
          <a:schemeClr val="accent2"/>
        </a:solidFill>
      </dgm:spPr>
      <dgm:t>
        <a:bodyPr/>
        <a:lstStyle/>
        <a:p>
          <a:endParaRPr lang="en-US"/>
        </a:p>
      </dgm:t>
    </dgm:pt>
    <dgm:pt modelId="{70CAE587-0CEF-4698-B4AC-842E54F4C306}">
      <dgm:prSet phldrT="[Text]"/>
      <dgm:spPr>
        <a:solidFill>
          <a:srgbClr val="1D5D72"/>
        </a:solidFill>
      </dgm:spPr>
      <dgm:t>
        <a:bodyPr/>
        <a:lstStyle/>
        <a:p>
          <a:r>
            <a:rPr lang="en-US" dirty="0">
              <a:solidFill>
                <a:schemeClr val="bg1"/>
              </a:solidFill>
              <a:latin typeface="Arial" panose="020B0604020202020204" pitchFamily="34" charset="0"/>
              <a:cs typeface="Arial" panose="020B0604020202020204" pitchFamily="34" charset="0"/>
            </a:rPr>
            <a:t>Real-World Practice</a:t>
          </a:r>
        </a:p>
      </dgm:t>
    </dgm:pt>
    <dgm:pt modelId="{910FCECF-9E07-46B0-9333-9A9AAFA7B001}" type="parTrans" cxnId="{12381927-431C-4364-AA5D-8118BDCA21E8}">
      <dgm:prSet/>
      <dgm:spPr/>
      <dgm:t>
        <a:bodyPr/>
        <a:lstStyle/>
        <a:p>
          <a:endParaRPr lang="en-US"/>
        </a:p>
      </dgm:t>
    </dgm:pt>
    <dgm:pt modelId="{6B76D060-88EA-45CE-9626-668FD15B17AF}" type="sibTrans" cxnId="{12381927-431C-4364-AA5D-8118BDCA21E8}">
      <dgm:prSet/>
      <dgm:spPr/>
      <dgm:t>
        <a:bodyPr/>
        <a:lstStyle/>
        <a:p>
          <a:endParaRPr lang="en-US"/>
        </a:p>
      </dgm:t>
    </dgm:pt>
    <dgm:pt modelId="{6D11706F-C545-429D-B3FA-B4E513F031C5}" type="pres">
      <dgm:prSet presAssocID="{901B38C9-0E6B-4DA6-A108-C27949E41689}" presName="Name0" presStyleCnt="0">
        <dgm:presLayoutVars>
          <dgm:dir/>
          <dgm:resizeHandles val="exact"/>
        </dgm:presLayoutVars>
      </dgm:prSet>
      <dgm:spPr/>
    </dgm:pt>
    <dgm:pt modelId="{521F9D26-4EE3-4909-92A9-0E1AD2F71302}" type="pres">
      <dgm:prSet presAssocID="{E0AF2D85-6128-4738-BA4D-8E6C24199517}" presName="node" presStyleLbl="node1" presStyleIdx="0" presStyleCnt="2" custLinFactNeighborX="1664">
        <dgm:presLayoutVars>
          <dgm:bulletEnabled val="1"/>
        </dgm:presLayoutVars>
      </dgm:prSet>
      <dgm:spPr/>
    </dgm:pt>
    <dgm:pt modelId="{522010EF-9FF0-4E1A-819C-2605EABC8EA6}" type="pres">
      <dgm:prSet presAssocID="{72DC1D8C-7BF6-40AB-8778-FD068CD5D82A}" presName="sibTrans" presStyleLbl="sibTrans2D1" presStyleIdx="0" presStyleCnt="1"/>
      <dgm:spPr/>
    </dgm:pt>
    <dgm:pt modelId="{B38320E5-8289-4101-81C9-38E2F8226112}" type="pres">
      <dgm:prSet presAssocID="{72DC1D8C-7BF6-40AB-8778-FD068CD5D82A}" presName="connectorText" presStyleLbl="sibTrans2D1" presStyleIdx="0" presStyleCnt="1"/>
      <dgm:spPr/>
    </dgm:pt>
    <dgm:pt modelId="{70888A09-16AB-4893-8DA3-B3F0A8EC5C6B}" type="pres">
      <dgm:prSet presAssocID="{70CAE587-0CEF-4698-B4AC-842E54F4C306}" presName="node" presStyleLbl="node1" presStyleIdx="1" presStyleCnt="2" custLinFactNeighborX="117" custLinFactNeighborY="2877">
        <dgm:presLayoutVars>
          <dgm:bulletEnabled val="1"/>
        </dgm:presLayoutVars>
      </dgm:prSet>
      <dgm:spPr/>
    </dgm:pt>
  </dgm:ptLst>
  <dgm:cxnLst>
    <dgm:cxn modelId="{12381927-431C-4364-AA5D-8118BDCA21E8}" srcId="{901B38C9-0E6B-4DA6-A108-C27949E41689}" destId="{70CAE587-0CEF-4698-B4AC-842E54F4C306}" srcOrd="1" destOrd="0" parTransId="{910FCECF-9E07-46B0-9333-9A9AAFA7B001}" sibTransId="{6B76D060-88EA-45CE-9626-668FD15B17AF}"/>
    <dgm:cxn modelId="{267DE556-EF64-46DA-A02C-A22569A942A8}" type="presOf" srcId="{70CAE587-0CEF-4698-B4AC-842E54F4C306}" destId="{70888A09-16AB-4893-8DA3-B3F0A8EC5C6B}" srcOrd="0" destOrd="0" presId="urn:microsoft.com/office/officeart/2005/8/layout/process1"/>
    <dgm:cxn modelId="{9C6937C0-D5DE-4A87-AEB8-18A42845DC7D}" type="presOf" srcId="{901B38C9-0E6B-4DA6-A108-C27949E41689}" destId="{6D11706F-C545-429D-B3FA-B4E513F031C5}" srcOrd="0" destOrd="0" presId="urn:microsoft.com/office/officeart/2005/8/layout/process1"/>
    <dgm:cxn modelId="{E8AA80C1-7B9D-45D5-82F0-8F2A406211DD}" type="presOf" srcId="{72DC1D8C-7BF6-40AB-8778-FD068CD5D82A}" destId="{B38320E5-8289-4101-81C9-38E2F8226112}" srcOrd="1" destOrd="0" presId="urn:microsoft.com/office/officeart/2005/8/layout/process1"/>
    <dgm:cxn modelId="{16D9B5CB-04AC-480A-9ECE-9FDFF472FBF4}" srcId="{901B38C9-0E6B-4DA6-A108-C27949E41689}" destId="{E0AF2D85-6128-4738-BA4D-8E6C24199517}" srcOrd="0" destOrd="0" parTransId="{5A76FF67-D239-47FB-9FBF-305FE1F25E92}" sibTransId="{72DC1D8C-7BF6-40AB-8778-FD068CD5D82A}"/>
    <dgm:cxn modelId="{62545DF0-F4BE-401D-9870-E3A3A7996F1A}" type="presOf" srcId="{72DC1D8C-7BF6-40AB-8778-FD068CD5D82A}" destId="{522010EF-9FF0-4E1A-819C-2605EABC8EA6}" srcOrd="0" destOrd="0" presId="urn:microsoft.com/office/officeart/2005/8/layout/process1"/>
    <dgm:cxn modelId="{A931F0FF-13F6-4485-882B-E16D9FB8C146}" type="presOf" srcId="{E0AF2D85-6128-4738-BA4D-8E6C24199517}" destId="{521F9D26-4EE3-4909-92A9-0E1AD2F71302}" srcOrd="0" destOrd="0" presId="urn:microsoft.com/office/officeart/2005/8/layout/process1"/>
    <dgm:cxn modelId="{3F52FE0B-D78D-4FA8-9D0F-52BB0265F2D5}" type="presParOf" srcId="{6D11706F-C545-429D-B3FA-B4E513F031C5}" destId="{521F9D26-4EE3-4909-92A9-0E1AD2F71302}" srcOrd="0" destOrd="0" presId="urn:microsoft.com/office/officeart/2005/8/layout/process1"/>
    <dgm:cxn modelId="{60609C5D-4476-4212-86DB-E9513670C9CD}" type="presParOf" srcId="{6D11706F-C545-429D-B3FA-B4E513F031C5}" destId="{522010EF-9FF0-4E1A-819C-2605EABC8EA6}" srcOrd="1" destOrd="0" presId="urn:microsoft.com/office/officeart/2005/8/layout/process1"/>
    <dgm:cxn modelId="{C7946BB9-3DF6-4A47-BB8E-3F91CACBC142}" type="presParOf" srcId="{522010EF-9FF0-4E1A-819C-2605EABC8EA6}" destId="{B38320E5-8289-4101-81C9-38E2F8226112}" srcOrd="0" destOrd="0" presId="urn:microsoft.com/office/officeart/2005/8/layout/process1"/>
    <dgm:cxn modelId="{881EC5CD-6CBB-4B9A-A0F8-0DD0486C8031}" type="presParOf" srcId="{6D11706F-C545-429D-B3FA-B4E513F031C5}" destId="{70888A09-16AB-4893-8DA3-B3F0A8EC5C6B}"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DC6B23-4B97-4545-A649-9F7538403B0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807011E-7FB0-4EB6-B467-13DF31EC0B23}">
      <dgm:prSet custT="1"/>
      <dgm:spPr/>
      <dgm:t>
        <a:bodyPr/>
        <a:lstStyle/>
        <a:p>
          <a:pPr>
            <a:lnSpc>
              <a:spcPts val="3040"/>
            </a:lnSpc>
          </a:pPr>
          <a:r>
            <a:rPr lang="en-US" sz="2200" b="1" kern="1200" dirty="0">
              <a:solidFill>
                <a:schemeClr val="accent1"/>
              </a:solidFill>
              <a:latin typeface="Arial" panose="020B0604020202020204" pitchFamily="34" charset="0"/>
              <a:cs typeface="Arial" panose="020B0604020202020204" pitchFamily="34" charset="0"/>
            </a:rPr>
            <a:t>Getting Started Guide</a:t>
          </a:r>
          <a:r>
            <a:rPr lang="en-US" sz="2200" b="1" kern="1200" dirty="0">
              <a:solidFill>
                <a:schemeClr val="accent1"/>
              </a:solidFill>
              <a:latin typeface="Arial" panose="020B0604020202020204" pitchFamily="34" charset="0"/>
              <a:ea typeface="+mn-ea"/>
              <a:cs typeface="Arial" panose="020B0604020202020204" pitchFamily="34" charset="0"/>
            </a:rPr>
            <a:t>: </a:t>
          </a:r>
          <a:r>
            <a:rPr lang="en-US" sz="2200" b="0" kern="1200" dirty="0">
              <a:solidFill>
                <a:schemeClr val="bg1"/>
              </a:solidFill>
              <a:latin typeface="Arial" panose="020B0604020202020204" pitchFamily="34" charset="0"/>
              <a:cs typeface="Arial" panose="020B0604020202020204" pitchFamily="34" charset="0"/>
            </a:rPr>
            <a:t>Guidance on the first steps to take when launching a community-led suicide prevention effort</a:t>
          </a:r>
          <a:endParaRPr lang="en-US" sz="2200" b="0" i="1" kern="1200" dirty="0">
            <a:solidFill>
              <a:schemeClr val="bg1"/>
            </a:solidFill>
            <a:latin typeface="Arial" panose="020B0604020202020204" pitchFamily="34" charset="0"/>
            <a:cs typeface="Arial" panose="020B0604020202020204" pitchFamily="34" charset="0"/>
          </a:endParaRPr>
        </a:p>
      </dgm:t>
    </dgm:pt>
    <dgm:pt modelId="{A0156ABB-E7B2-4920-A4F9-41E7453A70E1}" type="parTrans" cxnId="{14320F6A-BC2F-4D17-890F-59ECC11811CB}">
      <dgm:prSet/>
      <dgm:spPr/>
      <dgm:t>
        <a:bodyPr/>
        <a:lstStyle/>
        <a:p>
          <a:endParaRPr lang="en-US"/>
        </a:p>
      </dgm:t>
    </dgm:pt>
    <dgm:pt modelId="{467F02B0-2B4F-486F-8822-660AD70D936B}" type="sibTrans" cxnId="{14320F6A-BC2F-4D17-890F-59ECC11811CB}">
      <dgm:prSet/>
      <dgm:spPr/>
      <dgm:t>
        <a:bodyPr/>
        <a:lstStyle/>
        <a:p>
          <a:endParaRPr lang="en-US"/>
        </a:p>
      </dgm:t>
    </dgm:pt>
    <dgm:pt modelId="{D3E2CDDF-8E64-4CA0-9F01-2263FD9D2D08}">
      <dgm:prSet custT="1"/>
      <dgm:spPr/>
      <dgm:t>
        <a:bodyPr/>
        <a:lstStyle/>
        <a:p>
          <a:pPr>
            <a:lnSpc>
              <a:spcPts val="3040"/>
            </a:lnSpc>
          </a:pPr>
          <a:r>
            <a:rPr lang="en-US" sz="2200" b="1" dirty="0">
              <a:solidFill>
                <a:schemeClr val="accent1"/>
              </a:solidFill>
              <a:latin typeface="Arial" panose="020B0604020202020204" pitchFamily="34" charset="0"/>
              <a:cs typeface="Arial" panose="020B0604020202020204" pitchFamily="34" charset="0"/>
            </a:rPr>
            <a:t>Strategic Planning Worksheet: </a:t>
          </a:r>
          <a:r>
            <a:rPr lang="en-US" sz="2200" b="0" dirty="0">
              <a:solidFill>
                <a:schemeClr val="bg1"/>
              </a:solidFill>
              <a:latin typeface="Arial" panose="020B0604020202020204" pitchFamily="34" charset="0"/>
              <a:cs typeface="Arial" panose="020B0604020202020204" pitchFamily="34" charset="0"/>
            </a:rPr>
            <a:t>A tool to help communities choose and prioritize evidence-informed, suicide prevention programs, policies, and practices from CDC’s Suicide Prevention Resource for Action</a:t>
          </a:r>
          <a:endParaRPr lang="en-US" sz="2200" b="0" i="1" dirty="0">
            <a:solidFill>
              <a:schemeClr val="bg1"/>
            </a:solidFill>
            <a:latin typeface="Arial" panose="020B0604020202020204" pitchFamily="34" charset="0"/>
            <a:cs typeface="Arial" panose="020B0604020202020204" pitchFamily="34" charset="0"/>
          </a:endParaRPr>
        </a:p>
      </dgm:t>
    </dgm:pt>
    <dgm:pt modelId="{973C0B62-4521-4594-A8F4-89B74DCBEC64}" type="parTrans" cxnId="{1E958A1E-6195-40A2-BBB1-8EEF12D96F96}">
      <dgm:prSet/>
      <dgm:spPr/>
      <dgm:t>
        <a:bodyPr/>
        <a:lstStyle/>
        <a:p>
          <a:endParaRPr lang="en-US"/>
        </a:p>
      </dgm:t>
    </dgm:pt>
    <dgm:pt modelId="{B75DDF7E-5E36-495E-A320-1610A90EEEFA}" type="sibTrans" cxnId="{1E958A1E-6195-40A2-BBB1-8EEF12D96F96}">
      <dgm:prSet/>
      <dgm:spPr/>
      <dgm:t>
        <a:bodyPr/>
        <a:lstStyle/>
        <a:p>
          <a:endParaRPr lang="en-US"/>
        </a:p>
      </dgm:t>
    </dgm:pt>
    <dgm:pt modelId="{0C590821-0969-4403-A53E-5D398D27453F}" type="pres">
      <dgm:prSet presAssocID="{D1DC6B23-4B97-4545-A649-9F7538403B03}" presName="root" presStyleCnt="0">
        <dgm:presLayoutVars>
          <dgm:dir/>
          <dgm:resizeHandles val="exact"/>
        </dgm:presLayoutVars>
      </dgm:prSet>
      <dgm:spPr/>
    </dgm:pt>
    <dgm:pt modelId="{61211AF4-B9B2-4994-9FF4-ADC48DE2AA55}" type="pres">
      <dgm:prSet presAssocID="{4807011E-7FB0-4EB6-B467-13DF31EC0B23}" presName="compNode" presStyleCnt="0"/>
      <dgm:spPr/>
    </dgm:pt>
    <dgm:pt modelId="{778F44B4-8709-4B1F-B701-2465ABC86C95}" type="pres">
      <dgm:prSet presAssocID="{4807011E-7FB0-4EB6-B467-13DF31EC0B23}" presName="bgRect" presStyleLbl="bgShp" presStyleIdx="0" presStyleCnt="2" custScaleY="140536" custLinFactNeighborX="-739" custLinFactNeighborY="-25"/>
      <dgm:spPr>
        <a:noFill/>
        <a:ln w="25400">
          <a:solidFill>
            <a:schemeClr val="accent1"/>
          </a:solidFill>
        </a:ln>
      </dgm:spPr>
    </dgm:pt>
    <dgm:pt modelId="{6477B2F8-00AD-40D5-9D67-02C8CAB3839A}" type="pres">
      <dgm:prSet presAssocID="{4807011E-7FB0-4EB6-B467-13DF31EC0B23}" presName="iconRect" presStyleLbl="node1" presStyleIdx="0" presStyleCnt="2" custScaleX="137401" custScaleY="137401" custLinFactNeighborX="1343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a:solidFill>
            <a:schemeClr val="accent1"/>
          </a:solidFill>
        </a:ln>
      </dgm:spPr>
      <dgm:extLst>
        <a:ext uri="{E40237B7-FDA0-4F09-8148-C483321AD2D9}">
          <dgm14:cNvPr xmlns:dgm14="http://schemas.microsoft.com/office/drawing/2010/diagram" id="0" name="" descr="Play with solid fill"/>
        </a:ext>
      </dgm:extLst>
    </dgm:pt>
    <dgm:pt modelId="{85FBF12F-A992-4AF6-BCDA-97D7A6FB6A30}" type="pres">
      <dgm:prSet presAssocID="{4807011E-7FB0-4EB6-B467-13DF31EC0B23}" presName="spaceRect" presStyleCnt="0"/>
      <dgm:spPr/>
    </dgm:pt>
    <dgm:pt modelId="{267CAE4C-3207-490A-B79D-645E57EF7088}" type="pres">
      <dgm:prSet presAssocID="{4807011E-7FB0-4EB6-B467-13DF31EC0B23}" presName="parTx" presStyleLbl="revTx" presStyleIdx="0" presStyleCnt="2">
        <dgm:presLayoutVars>
          <dgm:chMax val="0"/>
          <dgm:chPref val="0"/>
        </dgm:presLayoutVars>
      </dgm:prSet>
      <dgm:spPr/>
    </dgm:pt>
    <dgm:pt modelId="{ADB6FB4C-AFE3-4205-9864-EB8F372BC252}" type="pres">
      <dgm:prSet presAssocID="{467F02B0-2B4F-486F-8822-660AD70D936B}" presName="sibTrans" presStyleCnt="0"/>
      <dgm:spPr/>
    </dgm:pt>
    <dgm:pt modelId="{6B4B0A89-440B-4C1D-8A2A-AECCCADF12FC}" type="pres">
      <dgm:prSet presAssocID="{D3E2CDDF-8E64-4CA0-9F01-2263FD9D2D08}" presName="compNode" presStyleCnt="0"/>
      <dgm:spPr/>
    </dgm:pt>
    <dgm:pt modelId="{A3DE4CBE-CCB6-47AB-A016-F794F48BF70E}" type="pres">
      <dgm:prSet presAssocID="{D3E2CDDF-8E64-4CA0-9F01-2263FD9D2D08}" presName="bgRect" presStyleLbl="bgShp" presStyleIdx="1" presStyleCnt="2" custScaleY="128227"/>
      <dgm:spPr>
        <a:noFill/>
        <a:ln w="25400">
          <a:solidFill>
            <a:schemeClr val="accent1"/>
          </a:solidFill>
        </a:ln>
      </dgm:spPr>
    </dgm:pt>
    <dgm:pt modelId="{1627EF64-CCE3-4730-B72F-BB910A493D9E}" type="pres">
      <dgm:prSet presAssocID="{D3E2CDDF-8E64-4CA0-9F01-2263FD9D2D08}" presName="iconRect" presStyleLbl="node1" presStyleIdx="1" presStyleCnt="2" custScaleX="137401" custScaleY="137854" custLinFactNeighborX="134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a:solidFill>
            <a:schemeClr val="accent1"/>
          </a:solidFill>
        </a:ln>
      </dgm:spPr>
      <dgm:extLst>
        <a:ext uri="{E40237B7-FDA0-4F09-8148-C483321AD2D9}">
          <dgm14:cNvPr xmlns:dgm14="http://schemas.microsoft.com/office/drawing/2010/diagram" id="0" name="" descr="Decision chart with solid fill"/>
        </a:ext>
      </dgm:extLst>
    </dgm:pt>
    <dgm:pt modelId="{5C7FCFAB-B3C2-4092-92CC-49D3C698E895}" type="pres">
      <dgm:prSet presAssocID="{D3E2CDDF-8E64-4CA0-9F01-2263FD9D2D08}" presName="spaceRect" presStyleCnt="0"/>
      <dgm:spPr/>
    </dgm:pt>
    <dgm:pt modelId="{B3F93ED0-4DC1-4F4E-8C7C-EC381D155524}" type="pres">
      <dgm:prSet presAssocID="{D3E2CDDF-8E64-4CA0-9F01-2263FD9D2D08}" presName="parTx" presStyleLbl="revTx" presStyleIdx="1" presStyleCnt="2" custScaleY="152473">
        <dgm:presLayoutVars>
          <dgm:chMax val="0"/>
          <dgm:chPref val="0"/>
        </dgm:presLayoutVars>
      </dgm:prSet>
      <dgm:spPr/>
    </dgm:pt>
  </dgm:ptLst>
  <dgm:cxnLst>
    <dgm:cxn modelId="{B3653604-0D8D-4A5C-AC3F-8F936D108AE2}" type="presOf" srcId="{D1DC6B23-4B97-4545-A649-9F7538403B03}" destId="{0C590821-0969-4403-A53E-5D398D27453F}" srcOrd="0" destOrd="0" presId="urn:microsoft.com/office/officeart/2018/2/layout/IconVerticalSolidList"/>
    <dgm:cxn modelId="{1E958A1E-6195-40A2-BBB1-8EEF12D96F96}" srcId="{D1DC6B23-4B97-4545-A649-9F7538403B03}" destId="{D3E2CDDF-8E64-4CA0-9F01-2263FD9D2D08}" srcOrd="1" destOrd="0" parTransId="{973C0B62-4521-4594-A8F4-89B74DCBEC64}" sibTransId="{B75DDF7E-5E36-495E-A320-1610A90EEEFA}"/>
    <dgm:cxn modelId="{D776C62B-9D85-4010-A1AF-0BDB7BD9306D}" type="presOf" srcId="{4807011E-7FB0-4EB6-B467-13DF31EC0B23}" destId="{267CAE4C-3207-490A-B79D-645E57EF7088}" srcOrd="0" destOrd="0" presId="urn:microsoft.com/office/officeart/2018/2/layout/IconVerticalSolidList"/>
    <dgm:cxn modelId="{14320F6A-BC2F-4D17-890F-59ECC11811CB}" srcId="{D1DC6B23-4B97-4545-A649-9F7538403B03}" destId="{4807011E-7FB0-4EB6-B467-13DF31EC0B23}" srcOrd="0" destOrd="0" parTransId="{A0156ABB-E7B2-4920-A4F9-41E7453A70E1}" sibTransId="{467F02B0-2B4F-486F-8822-660AD70D936B}"/>
    <dgm:cxn modelId="{CB1EB178-4CAD-4BCF-9B4D-6B09A67E5B78}" type="presOf" srcId="{D3E2CDDF-8E64-4CA0-9F01-2263FD9D2D08}" destId="{B3F93ED0-4DC1-4F4E-8C7C-EC381D155524}" srcOrd="0" destOrd="0" presId="urn:microsoft.com/office/officeart/2018/2/layout/IconVerticalSolidList"/>
    <dgm:cxn modelId="{911236A1-F53A-488E-8F7C-20D60A33B89D}" type="presParOf" srcId="{0C590821-0969-4403-A53E-5D398D27453F}" destId="{61211AF4-B9B2-4994-9FF4-ADC48DE2AA55}" srcOrd="0" destOrd="0" presId="urn:microsoft.com/office/officeart/2018/2/layout/IconVerticalSolidList"/>
    <dgm:cxn modelId="{4435F079-D823-4D40-B99B-298C9379C04E}" type="presParOf" srcId="{61211AF4-B9B2-4994-9FF4-ADC48DE2AA55}" destId="{778F44B4-8709-4B1F-B701-2465ABC86C95}" srcOrd="0" destOrd="0" presId="urn:microsoft.com/office/officeart/2018/2/layout/IconVerticalSolidList"/>
    <dgm:cxn modelId="{B20A86A9-381E-4098-B81F-72B6D8616539}" type="presParOf" srcId="{61211AF4-B9B2-4994-9FF4-ADC48DE2AA55}" destId="{6477B2F8-00AD-40D5-9D67-02C8CAB3839A}" srcOrd="1" destOrd="0" presId="urn:microsoft.com/office/officeart/2018/2/layout/IconVerticalSolidList"/>
    <dgm:cxn modelId="{5BD70C8A-F713-452F-9E09-C8A95E699892}" type="presParOf" srcId="{61211AF4-B9B2-4994-9FF4-ADC48DE2AA55}" destId="{85FBF12F-A992-4AF6-BCDA-97D7A6FB6A30}" srcOrd="2" destOrd="0" presId="urn:microsoft.com/office/officeart/2018/2/layout/IconVerticalSolidList"/>
    <dgm:cxn modelId="{B9AF8978-4DEE-457B-9EC0-3F7577C2AFDC}" type="presParOf" srcId="{61211AF4-B9B2-4994-9FF4-ADC48DE2AA55}" destId="{267CAE4C-3207-490A-B79D-645E57EF7088}" srcOrd="3" destOrd="0" presId="urn:microsoft.com/office/officeart/2018/2/layout/IconVerticalSolidList"/>
    <dgm:cxn modelId="{F96D92D5-44EE-44C3-BC2A-5F3769BB5B58}" type="presParOf" srcId="{0C590821-0969-4403-A53E-5D398D27453F}" destId="{ADB6FB4C-AFE3-4205-9864-EB8F372BC252}" srcOrd="1" destOrd="0" presId="urn:microsoft.com/office/officeart/2018/2/layout/IconVerticalSolidList"/>
    <dgm:cxn modelId="{969723C5-371A-4B96-9F8A-769BB1CC45C3}" type="presParOf" srcId="{0C590821-0969-4403-A53E-5D398D27453F}" destId="{6B4B0A89-440B-4C1D-8A2A-AECCCADF12FC}" srcOrd="2" destOrd="0" presId="urn:microsoft.com/office/officeart/2018/2/layout/IconVerticalSolidList"/>
    <dgm:cxn modelId="{1ABF653C-CFA2-4937-9DB8-A32AD38C601A}" type="presParOf" srcId="{6B4B0A89-440B-4C1D-8A2A-AECCCADF12FC}" destId="{A3DE4CBE-CCB6-47AB-A016-F794F48BF70E}" srcOrd="0" destOrd="0" presId="urn:microsoft.com/office/officeart/2018/2/layout/IconVerticalSolidList"/>
    <dgm:cxn modelId="{73C8493E-D96D-4CCC-8DD1-BB9A87124642}" type="presParOf" srcId="{6B4B0A89-440B-4C1D-8A2A-AECCCADF12FC}" destId="{1627EF64-CCE3-4730-B72F-BB910A493D9E}" srcOrd="1" destOrd="0" presId="urn:microsoft.com/office/officeart/2018/2/layout/IconVerticalSolidList"/>
    <dgm:cxn modelId="{FE0C040F-34C0-4714-88F8-CD11E57D36CE}" type="presParOf" srcId="{6B4B0A89-440B-4C1D-8A2A-AECCCADF12FC}" destId="{5C7FCFAB-B3C2-4092-92CC-49D3C698E895}" srcOrd="2" destOrd="0" presId="urn:microsoft.com/office/officeart/2018/2/layout/IconVerticalSolidList"/>
    <dgm:cxn modelId="{64DC19BD-AD5E-4AA9-A135-B93F36564490}" type="presParOf" srcId="{6B4B0A89-440B-4C1D-8A2A-AECCCADF12FC}" destId="{B3F93ED0-4DC1-4F4E-8C7C-EC381D15552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F9D26-4EE3-4909-92A9-0E1AD2F71302}">
      <dsp:nvSpPr>
        <dsp:cNvPr id="0" name=""/>
        <dsp:cNvSpPr/>
      </dsp:nvSpPr>
      <dsp:spPr>
        <a:xfrm>
          <a:off x="23128" y="876460"/>
          <a:ext cx="3246091" cy="1947654"/>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latin typeface="Arial" panose="020B0604020202020204" pitchFamily="34" charset="0"/>
              <a:cs typeface="Arial" panose="020B0604020202020204" pitchFamily="34" charset="0"/>
            </a:rPr>
            <a:t>Recommendations</a:t>
          </a:r>
        </a:p>
      </dsp:txBody>
      <dsp:txXfrm>
        <a:off x="80173" y="933505"/>
        <a:ext cx="3132001" cy="1833564"/>
      </dsp:txXfrm>
    </dsp:sp>
    <dsp:sp modelId="{522010EF-9FF0-4E1A-819C-2605EABC8EA6}">
      <dsp:nvSpPr>
        <dsp:cNvPr id="0" name=""/>
        <dsp:cNvSpPr/>
      </dsp:nvSpPr>
      <dsp:spPr>
        <a:xfrm rot="42573">
          <a:off x="3588781" y="1476027"/>
          <a:ext cx="677577" cy="805030"/>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588789" y="1635774"/>
        <a:ext cx="474304" cy="483018"/>
      </dsp:txXfrm>
    </dsp:sp>
    <dsp:sp modelId="{70888A09-16AB-4893-8DA3-B3F0A8EC5C6B}">
      <dsp:nvSpPr>
        <dsp:cNvPr id="0" name=""/>
        <dsp:cNvSpPr/>
      </dsp:nvSpPr>
      <dsp:spPr>
        <a:xfrm>
          <a:off x="4547569" y="932494"/>
          <a:ext cx="3246091" cy="1947654"/>
        </a:xfrm>
        <a:prstGeom prst="roundRect">
          <a:avLst>
            <a:gd name="adj" fmla="val 10000"/>
          </a:avLst>
        </a:prstGeom>
        <a:solidFill>
          <a:srgbClr val="1D5D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chemeClr val="bg1"/>
              </a:solidFill>
              <a:latin typeface="Arial" panose="020B0604020202020204" pitchFamily="34" charset="0"/>
              <a:cs typeface="Arial" panose="020B0604020202020204" pitchFamily="34" charset="0"/>
            </a:rPr>
            <a:t>Real-World Practice</a:t>
          </a:r>
        </a:p>
      </dsp:txBody>
      <dsp:txXfrm>
        <a:off x="4604614" y="989539"/>
        <a:ext cx="3132001" cy="1833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F44B4-8709-4B1F-B701-2465ABC86C95}">
      <dsp:nvSpPr>
        <dsp:cNvPr id="0" name=""/>
        <dsp:cNvSpPr/>
      </dsp:nvSpPr>
      <dsp:spPr>
        <a:xfrm>
          <a:off x="0" y="107668"/>
          <a:ext cx="10972799" cy="1981271"/>
        </a:xfrm>
        <a:prstGeom prst="roundRect">
          <a:avLst>
            <a:gd name="adj" fmla="val 10000"/>
          </a:avLst>
        </a:prstGeom>
        <a:noFill/>
        <a:ln w="25400">
          <a:solidFill>
            <a:schemeClr val="accent1"/>
          </a:solidFill>
        </a:ln>
        <a:effectLst/>
      </dsp:spPr>
      <dsp:style>
        <a:lnRef idx="0">
          <a:scrgbClr r="0" g="0" b="0"/>
        </a:lnRef>
        <a:fillRef idx="1">
          <a:scrgbClr r="0" g="0" b="0"/>
        </a:fillRef>
        <a:effectRef idx="0">
          <a:scrgbClr r="0" g="0" b="0"/>
        </a:effectRef>
        <a:fontRef idx="minor"/>
      </dsp:style>
    </dsp:sp>
    <dsp:sp modelId="{6477B2F8-00AD-40D5-9D67-02C8CAB3839A}">
      <dsp:nvSpPr>
        <dsp:cNvPr id="0" name=""/>
        <dsp:cNvSpPr/>
      </dsp:nvSpPr>
      <dsp:spPr>
        <a:xfrm>
          <a:off x="385666" y="565961"/>
          <a:ext cx="1065391" cy="10653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CAE4C-3207-490A-B79D-645E57EF7088}">
      <dsp:nvSpPr>
        <dsp:cNvPr id="0" name=""/>
        <dsp:cNvSpPr/>
      </dsp:nvSpPr>
      <dsp:spPr>
        <a:xfrm>
          <a:off x="1628315" y="393758"/>
          <a:ext cx="9344483" cy="140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03" tIns="149203" rIns="149203" bIns="149203" numCol="1" spcCol="1270" anchor="ctr" anchorCtr="0">
          <a:noAutofit/>
        </a:bodyPr>
        <a:lstStyle/>
        <a:p>
          <a:pPr marL="0" lvl="0" indent="0" algn="l" defTabSz="977900">
            <a:lnSpc>
              <a:spcPts val="3040"/>
            </a:lnSpc>
            <a:spcBef>
              <a:spcPct val="0"/>
            </a:spcBef>
            <a:spcAft>
              <a:spcPct val="35000"/>
            </a:spcAft>
            <a:buNone/>
          </a:pPr>
          <a:r>
            <a:rPr lang="en-US" sz="2200" b="1" kern="1200" dirty="0">
              <a:solidFill>
                <a:schemeClr val="accent1"/>
              </a:solidFill>
              <a:latin typeface="Arial" panose="020B0604020202020204" pitchFamily="34" charset="0"/>
              <a:cs typeface="Arial" panose="020B0604020202020204" pitchFamily="34" charset="0"/>
            </a:rPr>
            <a:t>Getting Started Guide</a:t>
          </a:r>
          <a:r>
            <a:rPr lang="en-US" sz="2200" b="1" kern="1200" dirty="0">
              <a:solidFill>
                <a:schemeClr val="accent1"/>
              </a:solidFill>
              <a:latin typeface="Arial" panose="020B0604020202020204" pitchFamily="34" charset="0"/>
              <a:ea typeface="+mn-ea"/>
              <a:cs typeface="Arial" panose="020B0604020202020204" pitchFamily="34" charset="0"/>
            </a:rPr>
            <a:t>: </a:t>
          </a:r>
          <a:r>
            <a:rPr lang="en-US" sz="2200" b="0" kern="1200" dirty="0">
              <a:solidFill>
                <a:schemeClr val="bg1"/>
              </a:solidFill>
              <a:latin typeface="Arial" panose="020B0604020202020204" pitchFamily="34" charset="0"/>
              <a:cs typeface="Arial" panose="020B0604020202020204" pitchFamily="34" charset="0"/>
            </a:rPr>
            <a:t>Guidance on the first steps to take when launching a community-led suicide prevention effort</a:t>
          </a:r>
          <a:endParaRPr lang="en-US" sz="2200" b="0" i="1" kern="1200" dirty="0">
            <a:solidFill>
              <a:schemeClr val="bg1"/>
            </a:solidFill>
            <a:latin typeface="Arial" panose="020B0604020202020204" pitchFamily="34" charset="0"/>
            <a:cs typeface="Arial" panose="020B0604020202020204" pitchFamily="34" charset="0"/>
          </a:endParaRPr>
        </a:p>
      </dsp:txBody>
      <dsp:txXfrm>
        <a:off x="1628315" y="393758"/>
        <a:ext cx="9344483" cy="1409796"/>
      </dsp:txXfrm>
    </dsp:sp>
    <dsp:sp modelId="{A3DE4CBE-CCB6-47AB-A016-F794F48BF70E}">
      <dsp:nvSpPr>
        <dsp:cNvPr id="0" name=""/>
        <dsp:cNvSpPr/>
      </dsp:nvSpPr>
      <dsp:spPr>
        <a:xfrm>
          <a:off x="0" y="2612651"/>
          <a:ext cx="10972799" cy="1807739"/>
        </a:xfrm>
        <a:prstGeom prst="roundRect">
          <a:avLst>
            <a:gd name="adj" fmla="val 10000"/>
          </a:avLst>
        </a:prstGeom>
        <a:noFill/>
        <a:ln w="25400">
          <a:solidFill>
            <a:schemeClr val="accent1"/>
          </a:solidFill>
        </a:ln>
        <a:effectLst/>
      </dsp:spPr>
      <dsp:style>
        <a:lnRef idx="0">
          <a:scrgbClr r="0" g="0" b="0"/>
        </a:lnRef>
        <a:fillRef idx="1">
          <a:scrgbClr r="0" g="0" b="0"/>
        </a:fillRef>
        <a:effectRef idx="0">
          <a:scrgbClr r="0" g="0" b="0"/>
        </a:effectRef>
        <a:fontRef idx="minor"/>
      </dsp:style>
    </dsp:sp>
    <dsp:sp modelId="{1627EF64-CCE3-4730-B72F-BB910A493D9E}">
      <dsp:nvSpPr>
        <dsp:cNvPr id="0" name=""/>
        <dsp:cNvSpPr/>
      </dsp:nvSpPr>
      <dsp:spPr>
        <a:xfrm>
          <a:off x="385674" y="2982069"/>
          <a:ext cx="1065391" cy="10689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F93ED0-4DC1-4F4E-8C7C-EC381D155524}">
      <dsp:nvSpPr>
        <dsp:cNvPr id="0" name=""/>
        <dsp:cNvSpPr/>
      </dsp:nvSpPr>
      <dsp:spPr>
        <a:xfrm>
          <a:off x="1628315" y="2441741"/>
          <a:ext cx="9344483" cy="2149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03" tIns="149203" rIns="149203" bIns="149203" numCol="1" spcCol="1270" anchor="ctr" anchorCtr="0">
          <a:noAutofit/>
        </a:bodyPr>
        <a:lstStyle/>
        <a:p>
          <a:pPr marL="0" lvl="0" indent="0" algn="l" defTabSz="977900">
            <a:lnSpc>
              <a:spcPts val="3040"/>
            </a:lnSpc>
            <a:spcBef>
              <a:spcPct val="0"/>
            </a:spcBef>
            <a:spcAft>
              <a:spcPct val="35000"/>
            </a:spcAft>
            <a:buNone/>
          </a:pPr>
          <a:r>
            <a:rPr lang="en-US" sz="2200" b="1" kern="1200" dirty="0">
              <a:solidFill>
                <a:schemeClr val="accent1"/>
              </a:solidFill>
              <a:latin typeface="Arial" panose="020B0604020202020204" pitchFamily="34" charset="0"/>
              <a:cs typeface="Arial" panose="020B0604020202020204" pitchFamily="34" charset="0"/>
            </a:rPr>
            <a:t>Strategic Planning Worksheet: </a:t>
          </a:r>
          <a:r>
            <a:rPr lang="en-US" sz="2200" b="0" kern="1200" dirty="0">
              <a:solidFill>
                <a:schemeClr val="bg1"/>
              </a:solidFill>
              <a:latin typeface="Arial" panose="020B0604020202020204" pitchFamily="34" charset="0"/>
              <a:cs typeface="Arial" panose="020B0604020202020204" pitchFamily="34" charset="0"/>
            </a:rPr>
            <a:t>A tool to help communities choose and prioritize evidence-informed, suicide prevention programs, policies, and practices from CDC’s Suicide Prevention Resource for Action</a:t>
          </a:r>
          <a:endParaRPr lang="en-US" sz="2200" b="0" i="1" kern="1200" dirty="0">
            <a:solidFill>
              <a:schemeClr val="bg1"/>
            </a:solidFill>
            <a:latin typeface="Arial" panose="020B0604020202020204" pitchFamily="34" charset="0"/>
            <a:cs typeface="Arial" panose="020B0604020202020204" pitchFamily="34" charset="0"/>
          </a:endParaRPr>
        </a:p>
      </dsp:txBody>
      <dsp:txXfrm>
        <a:off x="1628315" y="2441741"/>
        <a:ext cx="9344483" cy="21495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188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51882"/>
          </a:xfrm>
          <a:prstGeom prst="rect">
            <a:avLst/>
          </a:prstGeom>
        </p:spPr>
        <p:txBody>
          <a:bodyPr vert="horz" lIns="91440" tIns="45720" rIns="91440" bIns="45720" rtlCol="0"/>
          <a:lstStyle>
            <a:lvl1pPr algn="r">
              <a:defRPr sz="1200"/>
            </a:lvl1pPr>
          </a:lstStyle>
          <a:p>
            <a:fld id="{B91B5515-7A04-544E-BDDE-FB7430688B6B}" type="datetimeFigureOut">
              <a:rPr lang="en-US" smtClean="0"/>
              <a:t>12/16/2022</a:t>
            </a:fld>
            <a:endParaRPr lang="en-US"/>
          </a:p>
        </p:txBody>
      </p:sp>
      <p:sp>
        <p:nvSpPr>
          <p:cNvPr id="4" name="Footer Placeholder 3"/>
          <p:cNvSpPr>
            <a:spLocks noGrp="1"/>
          </p:cNvSpPr>
          <p:nvPr>
            <p:ph type="ftr" sz="quarter" idx="2"/>
          </p:nvPr>
        </p:nvSpPr>
        <p:spPr>
          <a:xfrm>
            <a:off x="0" y="8584188"/>
            <a:ext cx="3077739" cy="45188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584188"/>
            <a:ext cx="3077739" cy="451882"/>
          </a:xfrm>
          <a:prstGeom prst="rect">
            <a:avLst/>
          </a:prstGeom>
        </p:spPr>
        <p:txBody>
          <a:bodyPr vert="horz" lIns="91440" tIns="45720" rIns="91440" bIns="45720" rtlCol="0" anchor="b"/>
          <a:lstStyle>
            <a:lvl1pPr algn="r">
              <a:defRPr sz="1200"/>
            </a:lvl1pPr>
          </a:lstStyle>
          <a:p>
            <a:fld id="{A9F3A7C2-AA01-404E-90B0-DEB0A5819425}" type="slidenum">
              <a:rPr lang="en-US" smtClean="0"/>
              <a:t>‹#›</a:t>
            </a:fld>
            <a:endParaRPr lang="en-US"/>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799A0470-3AAC-AF4E-8B14-EE9BD692B790}" type="datetimeFigureOut">
              <a:rPr lang="en-US" smtClean="0"/>
              <a:t>12/16/2022</a:t>
            </a:fld>
            <a:endParaRPr lang="en-US"/>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48F73C60-877F-3F4D-9B92-2C35666FFDC2}" type="slidenum">
              <a:rPr lang="en-US" smtClean="0"/>
              <a:t>‹#›</a:t>
            </a:fld>
            <a:endParaRPr lang="en-US"/>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excited to share the Community-Led Suicide Prevention web-based toolkit, which supports communities in implementing a comprehensive approach to suicide prevention.</a:t>
            </a:r>
          </a:p>
        </p:txBody>
      </p:sp>
      <p:sp>
        <p:nvSpPr>
          <p:cNvPr id="4" name="Slide Number Placeholder 3"/>
          <p:cNvSpPr>
            <a:spLocks noGrp="1"/>
          </p:cNvSpPr>
          <p:nvPr>
            <p:ph type="sldNum" sz="quarter" idx="5"/>
          </p:nvPr>
        </p:nvSpPr>
        <p:spPr/>
        <p:txBody>
          <a:bodyPr/>
          <a:lstStyle/>
          <a:p>
            <a:fld id="{48F73C60-877F-3F4D-9B92-2C35666FFDC2}" type="slidenum">
              <a:rPr lang="en-US" smtClean="0"/>
              <a:t>1</a:t>
            </a:fld>
            <a:endParaRPr lang="en-US"/>
          </a:p>
        </p:txBody>
      </p:sp>
    </p:spTree>
    <p:extLst>
      <p:ext uri="{BB962C8B-B14F-4D97-AF65-F5344CB8AC3E}">
        <p14:creationId xmlns:p14="http://schemas.microsoft.com/office/powerpoint/2010/main" val="383649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Community-Led Suicide Prevention seven elements? </a:t>
            </a:r>
          </a:p>
        </p:txBody>
      </p:sp>
      <p:sp>
        <p:nvSpPr>
          <p:cNvPr id="4" name="Slide Number Placeholder 3"/>
          <p:cNvSpPr>
            <a:spLocks noGrp="1"/>
          </p:cNvSpPr>
          <p:nvPr>
            <p:ph type="sldNum" sz="quarter" idx="5"/>
          </p:nvPr>
        </p:nvSpPr>
        <p:spPr/>
        <p:txBody>
          <a:bodyPr/>
          <a:lstStyle/>
          <a:p>
            <a:fld id="{48F73C60-877F-3F4D-9B92-2C35666FFDC2}" type="slidenum">
              <a:rPr lang="en-US" smtClean="0"/>
              <a:t>10</a:t>
            </a:fld>
            <a:endParaRPr lang="en-US" dirty="0"/>
          </a:p>
        </p:txBody>
      </p:sp>
    </p:spTree>
    <p:extLst>
      <p:ext uri="{BB962C8B-B14F-4D97-AF65-F5344CB8AC3E}">
        <p14:creationId xmlns:p14="http://schemas.microsoft.com/office/powerpoint/2010/main" val="401853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cs typeface="Calibri"/>
              </a:rPr>
              <a:t>The CLSP toolkit promotes Transforming Community’s 7 key elements of comprehensive, community-led suicide prevention. These 7 elements represent the key things communities need to have in place to build and sustain strong, local suicide prevention efforts. </a:t>
            </a:r>
          </a:p>
        </p:txBody>
      </p:sp>
      <p:sp>
        <p:nvSpPr>
          <p:cNvPr id="4" name="Slide Number Placeholder 3"/>
          <p:cNvSpPr>
            <a:spLocks noGrp="1"/>
          </p:cNvSpPr>
          <p:nvPr>
            <p:ph type="sldNum" sz="quarter" idx="5"/>
          </p:nvPr>
        </p:nvSpPr>
        <p:spPr/>
        <p:txBody>
          <a:bodyPr/>
          <a:lstStyle/>
          <a:p>
            <a:fld id="{48F73C60-877F-3F4D-9B92-2C35666FFDC2}" type="slidenum">
              <a:rPr lang="en-US" smtClean="0"/>
              <a:t>11</a:t>
            </a:fld>
            <a:endParaRPr lang="en-US"/>
          </a:p>
        </p:txBody>
      </p:sp>
    </p:spTree>
    <p:extLst>
      <p:ext uri="{BB962C8B-B14F-4D97-AF65-F5344CB8AC3E}">
        <p14:creationId xmlns:p14="http://schemas.microsoft.com/office/powerpoint/2010/main" val="343411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first element is Unity. Unity focuses on developing broad-based support for a shared vision. </a:t>
            </a:r>
          </a:p>
          <a:p>
            <a:pPr marL="457200" lvl="1" indent="0">
              <a:buFontTx/>
              <a:buNone/>
            </a:pPr>
            <a:r>
              <a:rPr lang="en-US" dirty="0"/>
              <a:t>Unity includes the processes of identifying and building partner capacity specific to suicide prevention, establishing and maintaining coalitions, and creating that shared vision. It requires the formation of a network dedicated to suicide prevention. </a:t>
            </a:r>
          </a:p>
          <a:p>
            <a:pPr marL="457200" lvl="1" indent="0">
              <a:buFontTx/>
              <a:buNone/>
            </a:pPr>
            <a:endParaRPr lang="en-US" dirty="0"/>
          </a:p>
          <a:p>
            <a:pPr marL="0" lvl="0" indent="0">
              <a:buFontTx/>
              <a:buNone/>
            </a:pPr>
            <a:r>
              <a:rPr lang="en-US" dirty="0"/>
              <a:t>The second element is Data. It focuses on the use of data to guide and improve suicide prevention efforts</a:t>
            </a:r>
          </a:p>
          <a:p>
            <a:pPr marL="457200" lvl="1" indent="0">
              <a:buFontTx/>
              <a:buNone/>
            </a:pPr>
            <a:r>
              <a:rPr lang="en-US" dirty="0"/>
              <a:t>Data includes the processes of accessing data systems that will inform a community’s understanding of suicide at the local level, gathering information on community context (aka conducting community needs assessments), and using data over the long-term to assess progress and make changes</a:t>
            </a:r>
          </a:p>
        </p:txBody>
      </p:sp>
      <p:sp>
        <p:nvSpPr>
          <p:cNvPr id="4" name="Slide Number Placeholder 3"/>
          <p:cNvSpPr>
            <a:spLocks noGrp="1"/>
          </p:cNvSpPr>
          <p:nvPr>
            <p:ph type="sldNum" sz="quarter" idx="5"/>
          </p:nvPr>
        </p:nvSpPr>
        <p:spPr/>
        <p:txBody>
          <a:bodyPr/>
          <a:lstStyle/>
          <a:p>
            <a:fld id="{48F73C60-877F-3F4D-9B92-2C35666FFDC2}" type="slidenum">
              <a:rPr lang="en-US" smtClean="0"/>
              <a:t>12</a:t>
            </a:fld>
            <a:endParaRPr lang="en-US"/>
          </a:p>
        </p:txBody>
      </p:sp>
    </p:spTree>
    <p:extLst>
      <p:ext uri="{BB962C8B-B14F-4D97-AF65-F5344CB8AC3E}">
        <p14:creationId xmlns:p14="http://schemas.microsoft.com/office/powerpoint/2010/main" val="4021715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3</a:t>
            </a:r>
            <a:r>
              <a:rPr lang="en-US" sz="1200" baseline="30000" dirty="0"/>
              <a:t>rd</a:t>
            </a:r>
            <a:r>
              <a:rPr lang="en-US" sz="1200" dirty="0"/>
              <a:t> element is planning. Planning focuses on developing a local suicide prevention strategic planning process</a:t>
            </a:r>
          </a:p>
          <a:p>
            <a:r>
              <a:rPr lang="en-US" sz="1200" dirty="0"/>
              <a:t>	Planning includes the acts of identifying what strategic planning process we are going to use, choosing goals and objectives based on local needs in suicide prevention, and putting strategic plans into action</a:t>
            </a:r>
          </a:p>
          <a:p>
            <a:pPr marL="0" indent="0">
              <a:buFontTx/>
              <a:buNone/>
            </a:pPr>
            <a:endParaRPr lang="en-US" sz="1200" dirty="0"/>
          </a:p>
          <a:p>
            <a:pPr marL="0" indent="0">
              <a:buFontTx/>
              <a:buNone/>
            </a:pPr>
            <a:r>
              <a:rPr lang="en-US" sz="1200" dirty="0"/>
              <a:t>The 4</a:t>
            </a:r>
            <a:r>
              <a:rPr lang="en-US" sz="1200" baseline="30000" dirty="0"/>
              <a:t>th</a:t>
            </a:r>
            <a:r>
              <a:rPr lang="en-US" sz="1200" dirty="0"/>
              <a:t> element is fit. Fit focuses on aligning suicide prevention activities with our communities’ unique cultures and needs</a:t>
            </a:r>
          </a:p>
          <a:p>
            <a:pPr marL="457200" lvl="1" indent="0">
              <a:buFontTx/>
              <a:buNone/>
            </a:pPr>
            <a:r>
              <a:rPr lang="en-US" sz="1200" dirty="0"/>
              <a:t>	Fit includes the processes of assessing and developing community readiness for engaging in different suicide prevention activities, involving diverse populations in those activities, and incorporating community context and culture into prevention efforts. </a:t>
            </a:r>
          </a:p>
        </p:txBody>
      </p:sp>
      <p:sp>
        <p:nvSpPr>
          <p:cNvPr id="4" name="Slide Number Placeholder 3"/>
          <p:cNvSpPr>
            <a:spLocks noGrp="1"/>
          </p:cNvSpPr>
          <p:nvPr>
            <p:ph type="sldNum" sz="quarter" idx="5"/>
          </p:nvPr>
        </p:nvSpPr>
        <p:spPr/>
        <p:txBody>
          <a:bodyPr/>
          <a:lstStyle/>
          <a:p>
            <a:fld id="{48F73C60-877F-3F4D-9B92-2C35666FFDC2}" type="slidenum">
              <a:rPr lang="en-US" smtClean="0"/>
              <a:t>13</a:t>
            </a:fld>
            <a:endParaRPr lang="en-US"/>
          </a:p>
        </p:txBody>
      </p:sp>
    </p:spTree>
    <p:extLst>
      <p:ext uri="{BB962C8B-B14F-4D97-AF65-F5344CB8AC3E}">
        <p14:creationId xmlns:p14="http://schemas.microsoft.com/office/powerpoint/2010/main" val="2659005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t>The 5</a:t>
            </a:r>
            <a:r>
              <a:rPr lang="en-US" sz="1200" baseline="30000" dirty="0"/>
              <a:t>th</a:t>
            </a:r>
            <a:r>
              <a:rPr lang="en-US" sz="1200" dirty="0"/>
              <a:t> element is integration. Integration focuses on implementing multiple complimentary approaches to suicide prevention. </a:t>
            </a:r>
          </a:p>
          <a:p>
            <a:pPr marL="0" indent="0">
              <a:buFontTx/>
              <a:buNone/>
            </a:pPr>
            <a:r>
              <a:rPr lang="en-US" sz="1200" dirty="0"/>
              <a:t>Integration includes both the process of selecting and implementing multiple, evidence-informed approaches that address different suicide prevention needs and implementing those approaches in collaboration with diverse settings and populations/with those we are trying to reach </a:t>
            </a:r>
          </a:p>
          <a:p>
            <a:pPr marL="628650" lvl="1" indent="-171450">
              <a:buFontTx/>
              <a:buChar char="-"/>
            </a:pPr>
            <a:r>
              <a:rPr lang="en-US" sz="1200" dirty="0"/>
              <a:t>I wanted to additionally note here that the CDC Resource for Action particularly informs the Integration element. The Resource for Action provides a list of evidence-informed programs, policies, and practices that have been shown to be effective in preventing suicide or reducing risk factors for suicide. This resource can be used in coordination with the CLSP toolkit to guide their selection of evidence-informed approaches. </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14</a:t>
            </a:fld>
            <a:endParaRPr lang="en-US"/>
          </a:p>
        </p:txBody>
      </p:sp>
    </p:spTree>
    <p:extLst>
      <p:ext uri="{BB962C8B-B14F-4D97-AF65-F5344CB8AC3E}">
        <p14:creationId xmlns:p14="http://schemas.microsoft.com/office/powerpoint/2010/main" val="3683134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6th element is Communication. Communication focuses on helping us to communicate our suicide prevention message clearly, safely, and consistently.</a:t>
            </a:r>
          </a:p>
          <a:p>
            <a:r>
              <a:rPr lang="en-US" sz="1200" dirty="0"/>
              <a:t>Communication includes processes around communicating internally with partners, in addition to externally with the community, ensuring safe suicide prevention messaging guidelines are followed, and developing strategic communication campaigns. </a:t>
            </a:r>
          </a:p>
          <a:p>
            <a:pPr marL="0" indent="0">
              <a:buFontTx/>
              <a:buNone/>
            </a:pPr>
            <a:endParaRPr lang="en-US" sz="1200" dirty="0"/>
          </a:p>
          <a:p>
            <a:pPr marL="0" indent="0">
              <a:buFontTx/>
              <a:buNone/>
            </a:pPr>
            <a:r>
              <a:rPr lang="en-US" sz="1200" dirty="0"/>
              <a:t>The 7</a:t>
            </a:r>
            <a:r>
              <a:rPr lang="en-US" sz="1200" baseline="30000" dirty="0"/>
              <a:t>th</a:t>
            </a:r>
            <a:r>
              <a:rPr lang="en-US" sz="1200" dirty="0"/>
              <a:t> and final element is Sustainability. Sustainability focuses on how to create long-lasting change. </a:t>
            </a:r>
          </a:p>
          <a:p>
            <a:pPr marL="1085850" lvl="2" indent="-171450">
              <a:buFontTx/>
              <a:buChar char="-"/>
            </a:pPr>
            <a:r>
              <a:rPr lang="en-US" sz="1200" dirty="0"/>
              <a:t>This act of creating long-lasting change includes actions to help maintain partner commitment, develop funding, and implementing policy and practice change.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15</a:t>
            </a:fld>
            <a:endParaRPr lang="en-US"/>
          </a:p>
        </p:txBody>
      </p:sp>
    </p:spTree>
    <p:extLst>
      <p:ext uri="{BB962C8B-B14F-4D97-AF65-F5344CB8AC3E}">
        <p14:creationId xmlns:p14="http://schemas.microsoft.com/office/powerpoint/2010/main" val="1780968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provide an overview of the CLSP web-based toolkit</a:t>
            </a:r>
          </a:p>
        </p:txBody>
      </p:sp>
      <p:sp>
        <p:nvSpPr>
          <p:cNvPr id="4" name="Slide Number Placeholder 3"/>
          <p:cNvSpPr>
            <a:spLocks noGrp="1"/>
          </p:cNvSpPr>
          <p:nvPr>
            <p:ph type="sldNum" sz="quarter" idx="5"/>
          </p:nvPr>
        </p:nvSpPr>
        <p:spPr/>
        <p:txBody>
          <a:bodyPr/>
          <a:lstStyle/>
          <a:p>
            <a:fld id="{48F73C60-877F-3F4D-9B92-2C35666FFDC2}" type="slidenum">
              <a:rPr lang="en-US" smtClean="0"/>
              <a:t>16</a:t>
            </a:fld>
            <a:endParaRPr lang="en-US" dirty="0"/>
          </a:p>
        </p:txBody>
      </p:sp>
    </p:spTree>
    <p:extLst>
      <p:ext uri="{BB962C8B-B14F-4D97-AF65-F5344CB8AC3E}">
        <p14:creationId xmlns:p14="http://schemas.microsoft.com/office/powerpoint/2010/main" val="911697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toolkit is designed to be a one-stop shop for community-level suicide prevention. In addition to content related to each of the key elements, the toolkit includes: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Community-based and real-world examples of communities achieving key aspects of each element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How-to steps that communities can take and tools that website visitors can download for free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Plain language that any community member, volunteer, or advocate can use to guide local suicide prevention efforts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also a great tool for any suicide prevention or public health professional to use in their work with communities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toolkit includes a resource hub that provides a variety of resources specifically chosen because of their accessibility, ease of use, and focus on suicide prevention or other related public-health issues.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4 most useful resources related to each key element are noted within the toolkit. </a:t>
            </a:r>
          </a:p>
        </p:txBody>
      </p:sp>
      <p:sp>
        <p:nvSpPr>
          <p:cNvPr id="4" name="Slide Number Placeholder 3"/>
          <p:cNvSpPr>
            <a:spLocks noGrp="1"/>
          </p:cNvSpPr>
          <p:nvPr>
            <p:ph type="sldNum" sz="quarter" idx="5"/>
          </p:nvPr>
        </p:nvSpPr>
        <p:spPr/>
        <p:txBody>
          <a:bodyPr/>
          <a:lstStyle/>
          <a:p>
            <a:fld id="{48F73C60-877F-3F4D-9B92-2C35666FFDC2}" type="slidenum">
              <a:rPr lang="en-US" smtClean="0"/>
              <a:t>17</a:t>
            </a:fld>
            <a:endParaRPr lang="en-US"/>
          </a:p>
        </p:txBody>
      </p:sp>
    </p:spTree>
    <p:extLst>
      <p:ext uri="{BB962C8B-B14F-4D97-AF65-F5344CB8AC3E}">
        <p14:creationId xmlns:p14="http://schemas.microsoft.com/office/powerpoint/2010/main" val="183091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 shot of the homepage of the toolkit.</a:t>
            </a:r>
          </a:p>
        </p:txBody>
      </p:sp>
      <p:sp>
        <p:nvSpPr>
          <p:cNvPr id="4" name="Slide Number Placeholder 3"/>
          <p:cNvSpPr>
            <a:spLocks noGrp="1"/>
          </p:cNvSpPr>
          <p:nvPr>
            <p:ph type="sldNum" sz="quarter" idx="5"/>
          </p:nvPr>
        </p:nvSpPr>
        <p:spPr/>
        <p:txBody>
          <a:bodyPr/>
          <a:lstStyle/>
          <a:p>
            <a:fld id="{48F73C60-877F-3F4D-9B92-2C35666FFDC2}" type="slidenum">
              <a:rPr lang="en-US" smtClean="0"/>
              <a:t>18</a:t>
            </a:fld>
            <a:endParaRPr lang="en-US"/>
          </a:p>
        </p:txBody>
      </p:sp>
    </p:spTree>
    <p:extLst>
      <p:ext uri="{BB962C8B-B14F-4D97-AF65-F5344CB8AC3E}">
        <p14:creationId xmlns:p14="http://schemas.microsoft.com/office/powerpoint/2010/main" val="3101491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website’s structure is based on the 7 key elements for community-led suicide prevention. </a:t>
            </a:r>
          </a:p>
          <a:p>
            <a:r>
              <a:rPr lang="en-US" sz="1200" dirty="0"/>
              <a:t>	- If you look at the main menu here under “7 Elements,” you can see that each key has its own main webpage and subpages. </a:t>
            </a:r>
          </a:p>
          <a:p>
            <a:r>
              <a:rPr lang="en-US" sz="1200" dirty="0"/>
              <a:t>	- Each one of these elements has a similar structure and organization.</a:t>
            </a:r>
          </a:p>
          <a:p>
            <a:r>
              <a:rPr lang="en-US" sz="1200" dirty="0"/>
              <a:t>	</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19</a:t>
            </a:fld>
            <a:endParaRPr lang="en-US"/>
          </a:p>
        </p:txBody>
      </p:sp>
    </p:spTree>
    <p:extLst>
      <p:ext uri="{BB962C8B-B14F-4D97-AF65-F5344CB8AC3E}">
        <p14:creationId xmlns:p14="http://schemas.microsoft.com/office/powerpoint/2010/main" val="2925277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want to acknowledge the CLSP toolkit funders: Safe States Alliance and the Centers for Disease Control and Prevention (CDC)</a:t>
            </a:r>
          </a:p>
          <a:p>
            <a:pPr marL="171450" indent="-171450">
              <a:buFontTx/>
              <a:buChar char="-"/>
            </a:pPr>
            <a:r>
              <a:rPr lang="en-US" dirty="0"/>
              <a:t>The views I express are those of myself and not necessarily those of Safe States, CDC, or EDC.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1250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 will have us look at the data element webpages as an example of one of the 7 elements’ sections.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20</a:t>
            </a:fld>
            <a:endParaRPr lang="en-US"/>
          </a:p>
        </p:txBody>
      </p:sp>
    </p:spTree>
    <p:extLst>
      <p:ext uri="{BB962C8B-B14F-4D97-AF65-F5344CB8AC3E}">
        <p14:creationId xmlns:p14="http://schemas.microsoft.com/office/powerpoint/2010/main" val="2142078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t>This is a screen shot of the main data webpage/where individuals will end up if they click on the data header in the 7 elements menu. </a:t>
            </a:r>
          </a:p>
          <a:p>
            <a:pPr marL="628650" lvl="1" indent="-171450">
              <a:buFontTx/>
              <a:buChar char="-"/>
            </a:pPr>
            <a:r>
              <a:rPr lang="en-US" sz="1200" dirty="0"/>
              <a:t>Each element webpage will start with an overview/brief 1-2 paragraph introduction to the element</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21</a:t>
            </a:fld>
            <a:endParaRPr lang="en-US"/>
          </a:p>
        </p:txBody>
      </p:sp>
    </p:spTree>
    <p:extLst>
      <p:ext uri="{BB962C8B-B14F-4D97-AF65-F5344CB8AC3E}">
        <p14:creationId xmlns:p14="http://schemas.microsoft.com/office/powerpoint/2010/main" val="615043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screen shot is of the bottom of that same data webpage. It shows two key types of information that are provided for each element:</a:t>
            </a:r>
          </a:p>
          <a:p>
            <a:r>
              <a:rPr lang="en-US" sz="1200" dirty="0"/>
              <a:t>	1. Links to subpages for the key areas related to each element </a:t>
            </a:r>
          </a:p>
          <a:p>
            <a:r>
              <a:rPr lang="en-US" sz="1200" dirty="0"/>
              <a:t>	2. A list of 4 key resources that are publicly available and evidence-informed. These resources listed at the bottom of each element’s webpage are ideal tools for communities to use when seeking to achieve the element.</a:t>
            </a:r>
          </a:p>
          <a:p>
            <a:pPr marL="0" indent="0">
              <a:buFont typeface="Arial" panose="020B0604020202020204" pitchFamily="34" charset="0"/>
              <a:buNone/>
            </a:pPr>
            <a:r>
              <a:rPr lang="en-US" sz="1200" dirty="0"/>
              <a:t>	- For those of you in public health or mental health fields, many of these tools will likely be familiar to you. We curated ideal resources for community-level staff and volunteers to take advantage of.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22</a:t>
            </a:fld>
            <a:endParaRPr lang="en-US"/>
          </a:p>
        </p:txBody>
      </p:sp>
    </p:spTree>
    <p:extLst>
      <p:ext uri="{BB962C8B-B14F-4D97-AF65-F5344CB8AC3E}">
        <p14:creationId xmlns:p14="http://schemas.microsoft.com/office/powerpoint/2010/main" val="2002539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screen shot is of the bottom of that same data webpage and includes a real-world story highlighting the use of data in community suicide prevention.</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23</a:t>
            </a:fld>
            <a:endParaRPr lang="en-US"/>
          </a:p>
        </p:txBody>
      </p:sp>
    </p:spTree>
    <p:extLst>
      <p:ext uri="{BB962C8B-B14F-4D97-AF65-F5344CB8AC3E}">
        <p14:creationId xmlns:p14="http://schemas.microsoft.com/office/powerpoint/2010/main" val="928946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I’ll now show the structure/organization of these element subpages by showing the key area 1 subpage for Data: Accessing systems data for planning</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24</a:t>
            </a:fld>
            <a:endParaRPr lang="en-US"/>
          </a:p>
        </p:txBody>
      </p:sp>
    </p:spTree>
    <p:extLst>
      <p:ext uri="{BB962C8B-B14F-4D97-AF65-F5344CB8AC3E}">
        <p14:creationId xmlns:p14="http://schemas.microsoft.com/office/powerpoint/2010/main" val="3599103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t>When I go to an element’s key area subpage, there will be a brief introduction specific to that key area. You can see here that this introduction describes what systems for suicide prevention data are. </a:t>
            </a:r>
          </a:p>
          <a:p>
            <a:pPr marL="171450" indent="-171450">
              <a:buFontTx/>
              <a:buChar char="-"/>
            </a:pPr>
            <a:r>
              <a:rPr lang="en-US" sz="1200" dirty="0"/>
              <a:t>And then the webpage lists out key steps below the introduction on how to achieve that key area within the element. </a:t>
            </a:r>
          </a:p>
          <a:p>
            <a:pPr marL="171450" indent="-171450">
              <a:buFontTx/>
              <a:buChar char="-"/>
            </a:pPr>
            <a:r>
              <a:rPr lang="en-US" sz="1200" dirty="0"/>
              <a:t>In this specific example, there are 5 key steps that communities are encouraged to take to access systems data for planning. </a:t>
            </a:r>
          </a:p>
          <a:p>
            <a:pPr marL="171450" indent="-171450">
              <a:buFontTx/>
              <a:buChar char="-"/>
            </a:pPr>
            <a:r>
              <a:rPr lang="en-US" sz="1200" dirty="0"/>
              <a:t>When I click on each of these steps, an “accordion” opens with additional information on that step. </a:t>
            </a:r>
          </a:p>
          <a:p>
            <a:pPr marL="171450" indent="-171450">
              <a:buFontTx/>
              <a:buChar char="-"/>
            </a:pPr>
            <a:r>
              <a:rPr lang="en-US" sz="1200" dirty="0"/>
              <a:t>So on my next screen shot, I will show what that open accordion looks like for “Step 1: Ensure your ability to work with data.”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25</a:t>
            </a:fld>
            <a:endParaRPr lang="en-US"/>
          </a:p>
        </p:txBody>
      </p:sp>
    </p:spTree>
    <p:extLst>
      <p:ext uri="{BB962C8B-B14F-4D97-AF65-F5344CB8AC3E}">
        <p14:creationId xmlns:p14="http://schemas.microsoft.com/office/powerpoint/2010/main" val="257323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a:t>In this expanded accordion section, you can see that there is additional information provided that includes both specific details on how to take that step (i.e., in this case what you should do as a community to ensure your ability to work with data.” And additional links to more relevant information or resources that can support communities in taking this step. </a:t>
            </a:r>
          </a:p>
          <a:p>
            <a:pPr marL="0" indent="0">
              <a:buFontTx/>
              <a:buNone/>
            </a:pPr>
            <a:endParaRPr lang="en-US" sz="1200" dirty="0"/>
          </a:p>
          <a:p>
            <a:pPr marL="0" indent="0">
              <a:buFontTx/>
              <a:buNone/>
            </a:pPr>
            <a:r>
              <a:rPr lang="en-US" sz="1200" dirty="0"/>
              <a:t>On this webpage, a community member can close the accordion by simply clicking on a minus sign that replaces the plus sign once a step is expanded. Individuals can repeat this action of opening and closing each step so that they can focus on the steps that are most important for them at a given moment in time. For example, if a community already has a list of data systems that can inform their understanding of suicide, they might not focus on step 2, but instead focus on step 3 to get more guidance on forming a data workgroup. And over time, they may return to the site to continue into the steps after that data workgroup has been formed. </a:t>
            </a:r>
          </a:p>
          <a:p>
            <a:pPr marL="171450" indent="-171450">
              <a:buFontTx/>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26</a:t>
            </a:fld>
            <a:endParaRPr lang="en-US"/>
          </a:p>
        </p:txBody>
      </p:sp>
    </p:spTree>
    <p:extLst>
      <p:ext uri="{BB962C8B-B14F-4D97-AF65-F5344CB8AC3E}">
        <p14:creationId xmlns:p14="http://schemas.microsoft.com/office/powerpoint/2010/main" val="1183819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screen shot is just meant to serve as a reminder that the structure/organization we just saw for the data element, is the same structure that has been used for each element and its key areas.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27</a:t>
            </a:fld>
            <a:endParaRPr lang="en-US"/>
          </a:p>
        </p:txBody>
      </p:sp>
    </p:spTree>
    <p:extLst>
      <p:ext uri="{BB962C8B-B14F-4D97-AF65-F5344CB8AC3E}">
        <p14:creationId xmlns:p14="http://schemas.microsoft.com/office/powerpoint/2010/main" val="276478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last portion of the site, I wanted to share is the resources hub. </a:t>
            </a:r>
          </a:p>
          <a:p>
            <a:r>
              <a:rPr lang="en-US" sz="1200" dirty="0"/>
              <a:t>- Communities will be able to access this by clicking on Resources in the top right corner of the menu.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28</a:t>
            </a:fld>
            <a:endParaRPr lang="en-US"/>
          </a:p>
        </p:txBody>
      </p:sp>
    </p:spTree>
    <p:extLst>
      <p:ext uri="{BB962C8B-B14F-4D97-AF65-F5344CB8AC3E}">
        <p14:creationId xmlns:p14="http://schemas.microsoft.com/office/powerpoint/2010/main" val="2233251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on this webpage, individuals will be able to search for a variety of resources from the suicide prevention field that are specific to community suicide prevention. </a:t>
            </a:r>
          </a:p>
          <a:p>
            <a:pPr marL="171450" indent="-171450">
              <a:buFontTx/>
              <a:buChar char="-"/>
            </a:pPr>
            <a:r>
              <a:rPr lang="en-US" sz="1200" dirty="0"/>
              <a:t>Visitors will be able to search for resources according their relevance to each of the 7 elements, according to the type of resource they are, and according to what setting or population the resources are intended to reach/are focused on. </a:t>
            </a:r>
          </a:p>
          <a:p>
            <a:pPr marL="171450" indent="-171450">
              <a:buFontTx/>
              <a:buChar char="-"/>
            </a:pPr>
            <a:r>
              <a:rPr lang="en-US" sz="1200" dirty="0"/>
              <a:t>The resources included in this hub are from across a variety of organizations in both public health and suicide prevention. Resources from the CDC, SAMHSA, AFSP, SPRC, and more are all included in this hub. And we limited the resources in this hub to those that can be used to specifically inform community-level suicide prevention efforts.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29</a:t>
            </a:fld>
            <a:endParaRPr lang="en-US"/>
          </a:p>
        </p:txBody>
      </p:sp>
    </p:spTree>
    <p:extLst>
      <p:ext uri="{BB962C8B-B14F-4D97-AF65-F5344CB8AC3E}">
        <p14:creationId xmlns:p14="http://schemas.microsoft.com/office/powerpoint/2010/main" val="179298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the goal’s for today’s presentation:</a:t>
            </a:r>
          </a:p>
          <a:p>
            <a:pPr marL="0" indent="0">
              <a:buNone/>
            </a:pPr>
            <a:r>
              <a:rPr lang="en-US" dirty="0">
                <a:cs typeface="Calibri"/>
              </a:rPr>
              <a:t>1. Participants will learn the 7 elements of comprehensive community-led suicide prevention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bg1"/>
                </a:solidFill>
                <a:latin typeface="+mn-lt"/>
                <a:ea typeface="+mn-ea"/>
                <a:cs typeface="+mn-cs"/>
              </a:rPr>
              <a:t>2. Participants will learn about the CLSP toolkit and how to access and share it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kern="1200" dirty="0">
                <a:solidFill>
                  <a:schemeClr val="bg1"/>
                </a:solidFill>
                <a:latin typeface="+mn-lt"/>
                <a:ea typeface="+mn-ea"/>
                <a:cs typeface="+mn-cs"/>
              </a:rPr>
              <a:t>3. </a:t>
            </a:r>
            <a:r>
              <a:rPr lang="en-US" dirty="0">
                <a:cs typeface="Calibri"/>
              </a:rPr>
              <a:t>Participants will learn how the CLSP toolkit can be used to promote equity in suicide prevention efforts</a:t>
            </a:r>
          </a:p>
        </p:txBody>
      </p:sp>
      <p:sp>
        <p:nvSpPr>
          <p:cNvPr id="4" name="Slide Number Placeholder 3"/>
          <p:cNvSpPr>
            <a:spLocks noGrp="1"/>
          </p:cNvSpPr>
          <p:nvPr>
            <p:ph type="sldNum" sz="quarter" idx="5"/>
          </p:nvPr>
        </p:nvSpPr>
        <p:spPr/>
        <p:txBody>
          <a:bodyPr/>
          <a:lstStyle/>
          <a:p>
            <a:fld id="{48F73C60-877F-3F4D-9B92-2C35666FFDC2}" type="slidenum">
              <a:rPr lang="en-US" smtClean="0"/>
              <a:t>3</a:t>
            </a:fld>
            <a:endParaRPr lang="en-US" dirty="0"/>
          </a:p>
        </p:txBody>
      </p:sp>
    </p:spTree>
    <p:extLst>
      <p:ext uri="{BB962C8B-B14F-4D97-AF65-F5344CB8AC3E}">
        <p14:creationId xmlns:p14="http://schemas.microsoft.com/office/powerpoint/2010/main" val="20093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final note on the CLSP website is that it also includes two CLSP-specific tools that are housed on the CLSP web-based toolkit. </a:t>
            </a:r>
          </a:p>
          <a:p>
            <a:pPr marL="171450" indent="-171450">
              <a:buFontTx/>
              <a:buChar char="-"/>
            </a:pPr>
            <a:r>
              <a:rPr lang="en-US" dirty="0"/>
              <a:t>One of these resources is a Getting Started Guide that is designed to help community members who want to lead suicide prevention efforts know where/how to get started in launching a formal suicide prevention initiative that brings together multiple partners</a:t>
            </a:r>
          </a:p>
          <a:p>
            <a:pPr marL="171450" indent="-171450">
              <a:buFontTx/>
              <a:buChar char="-"/>
            </a:pPr>
            <a:r>
              <a:rPr lang="en-US" dirty="0"/>
              <a:t>The second resource is a strategic planning worksheet that has been designed to help communities choose what programs, policies, and/or practices from the CDC Suicide Prevention Resource for Action they want to use to address their unique suicide prevention needs. </a:t>
            </a:r>
          </a:p>
        </p:txBody>
      </p:sp>
      <p:sp>
        <p:nvSpPr>
          <p:cNvPr id="4" name="Slide Number Placeholder 3"/>
          <p:cNvSpPr>
            <a:spLocks noGrp="1"/>
          </p:cNvSpPr>
          <p:nvPr>
            <p:ph type="sldNum" sz="quarter" idx="5"/>
          </p:nvPr>
        </p:nvSpPr>
        <p:spPr/>
        <p:txBody>
          <a:bodyPr/>
          <a:lstStyle/>
          <a:p>
            <a:fld id="{48F73C60-877F-3F4D-9B92-2C35666FFDC2}" type="slidenum">
              <a:rPr lang="en-US" smtClean="0"/>
              <a:t>30</a:t>
            </a:fld>
            <a:endParaRPr lang="en-US"/>
          </a:p>
        </p:txBody>
      </p:sp>
    </p:spTree>
    <p:extLst>
      <p:ext uri="{BB962C8B-B14F-4D97-AF65-F5344CB8AC3E}">
        <p14:creationId xmlns:p14="http://schemas.microsoft.com/office/powerpoint/2010/main" val="636475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Don’t forget that you can access this toolkit at communitysuicideprevention.org. </a:t>
            </a:r>
          </a:p>
        </p:txBody>
      </p:sp>
      <p:sp>
        <p:nvSpPr>
          <p:cNvPr id="4" name="Slide Number Placeholder 3"/>
          <p:cNvSpPr>
            <a:spLocks noGrp="1"/>
          </p:cNvSpPr>
          <p:nvPr>
            <p:ph type="sldNum" sz="quarter" idx="5"/>
          </p:nvPr>
        </p:nvSpPr>
        <p:spPr/>
        <p:txBody>
          <a:bodyPr/>
          <a:lstStyle/>
          <a:p>
            <a:fld id="{48F73C60-877F-3F4D-9B92-2C35666FFDC2}" type="slidenum">
              <a:rPr lang="en-US" smtClean="0"/>
              <a:t>31</a:t>
            </a:fld>
            <a:endParaRPr lang="en-US"/>
          </a:p>
        </p:txBody>
      </p:sp>
    </p:spTree>
    <p:extLst>
      <p:ext uri="{BB962C8B-B14F-4D97-AF65-F5344CB8AC3E}">
        <p14:creationId xmlns:p14="http://schemas.microsoft.com/office/powerpoint/2010/main" val="159253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wrap up my presentation today by sharing a little about how the CLSP Toolkit can help you promote equity in your local suicide prevention efforts. </a:t>
            </a:r>
          </a:p>
        </p:txBody>
      </p:sp>
      <p:sp>
        <p:nvSpPr>
          <p:cNvPr id="4" name="Slide Number Placeholder 3"/>
          <p:cNvSpPr>
            <a:spLocks noGrp="1"/>
          </p:cNvSpPr>
          <p:nvPr>
            <p:ph type="sldNum" sz="quarter" idx="5"/>
          </p:nvPr>
        </p:nvSpPr>
        <p:spPr/>
        <p:txBody>
          <a:bodyPr/>
          <a:lstStyle/>
          <a:p>
            <a:fld id="{48F73C60-877F-3F4D-9B92-2C35666FFDC2}" type="slidenum">
              <a:rPr lang="en-US" smtClean="0"/>
              <a:t>32</a:t>
            </a:fld>
            <a:endParaRPr lang="en-US" dirty="0"/>
          </a:p>
        </p:txBody>
      </p:sp>
    </p:spTree>
    <p:extLst>
      <p:ext uri="{BB962C8B-B14F-4D97-AF65-F5344CB8AC3E}">
        <p14:creationId xmlns:p14="http://schemas.microsoft.com/office/powerpoint/2010/main" val="1171477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toolkit has been designed with the explicit intention of promoting equity in suicide prevention. There are 5 main ways the toolkit does this:</a:t>
            </a:r>
          </a:p>
          <a:p>
            <a:endParaRPr lang="en-US" sz="1200" dirty="0"/>
          </a:p>
          <a:p>
            <a:r>
              <a:rPr lang="en-US" sz="1200" dirty="0"/>
              <a:t>1. This is the first freely accessible website specifically designed to support communities in taking steps to prevent suicide. These steps have been written out and designed with the intention of ensuring they are in plain-language, easy to follow, and accompanied by relevant examples. </a:t>
            </a:r>
          </a:p>
          <a:p>
            <a:endParaRPr lang="en-US" sz="1200" dirty="0"/>
          </a:p>
          <a:p>
            <a:r>
              <a:rPr lang="en-US" sz="1200" dirty="0"/>
              <a:t>2. The steps throughout the CLSP toolkit focus on encouraging communities to form partnerships that support suicide prevention. These diverse partnerships are essential to implementing local efforts that draw on different community-members’ knowledge, experiences, and skills. </a:t>
            </a:r>
          </a:p>
          <a:p>
            <a:endParaRPr lang="en-US" sz="1200" dirty="0"/>
          </a:p>
          <a:p>
            <a:r>
              <a:rPr lang="en-US" sz="1200" dirty="0"/>
              <a:t>3. This toolkit asks communities to not just choose any evidence-based suicide prevention program that is out there. Instead, it walks communities through the process of considering what programs, policies, or practices are good matches with their local communities needs, culture, and context before choosing and implementing them, and adapting them as needed.</a:t>
            </a:r>
          </a:p>
          <a:p>
            <a:endParaRPr lang="en-US" sz="1200" dirty="0"/>
          </a:p>
          <a:p>
            <a:r>
              <a:rPr lang="en-US" sz="1200" dirty="0"/>
              <a:t>4. This CLSP toolkit intentionally provides communities with language, strategies, and ideas they can use to expand what we traditionally consider suicide prevention efforts. Often at the local level, we are stuck in single strategy approaches, such as promoting trainings on recognizing the warning signs of suicide or hosting quick, one-off walks. This toolkit will help communities to consider how activities they are already engaging in, such as efforts to promote youth social-emotional wellbeing or efforts to reduce poverty can contribute to the reduction of risk factors and increase of protective factors for suicide. </a:t>
            </a:r>
          </a:p>
          <a:p>
            <a:endParaRPr lang="en-US" sz="1200" dirty="0"/>
          </a:p>
          <a:p>
            <a:r>
              <a:rPr lang="en-US" sz="1200" dirty="0"/>
              <a:t>5. Finally, many communities experience significant challenges in using data to inform their efforts. While not an answer for every challenge around the use of data, this toolkit will help communities identify steps they can take to increase their understanding of local data. The toolkit can support communities in using data to better identify their most pressing needs and strengths.</a:t>
            </a:r>
          </a:p>
        </p:txBody>
      </p:sp>
      <p:sp>
        <p:nvSpPr>
          <p:cNvPr id="4" name="Slide Number Placeholder 3"/>
          <p:cNvSpPr>
            <a:spLocks noGrp="1"/>
          </p:cNvSpPr>
          <p:nvPr>
            <p:ph type="sldNum" sz="quarter" idx="5"/>
          </p:nvPr>
        </p:nvSpPr>
        <p:spPr/>
        <p:txBody>
          <a:bodyPr/>
          <a:lstStyle/>
          <a:p>
            <a:fld id="{48F73C60-877F-3F4D-9B92-2C35666FFDC2}" type="slidenum">
              <a:rPr lang="en-US" smtClean="0"/>
              <a:t>33</a:t>
            </a:fld>
            <a:endParaRPr lang="en-US"/>
          </a:p>
        </p:txBody>
      </p:sp>
    </p:spTree>
    <p:extLst>
      <p:ext uri="{BB962C8B-B14F-4D97-AF65-F5344CB8AC3E}">
        <p14:creationId xmlns:p14="http://schemas.microsoft.com/office/powerpoint/2010/main" val="2166873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 how can you play a role in promoting equity in suicide prevention?</a:t>
            </a:r>
          </a:p>
          <a:p>
            <a:endParaRPr lang="en-US" sz="1200" dirty="0"/>
          </a:p>
          <a:p>
            <a:r>
              <a:rPr lang="en-US" sz="1200" dirty="0"/>
              <a:t>1. Plain and simple, get this CLSP Toolkit out to your networks across your states and communities.</a:t>
            </a:r>
          </a:p>
          <a:p>
            <a:endParaRPr lang="en-US" sz="1200" dirty="0"/>
          </a:p>
          <a:p>
            <a:r>
              <a:rPr lang="en-US" sz="1200" dirty="0"/>
              <a:t>2. Go beyond just sending the toolkit out in an email or listserv. Consider how you might host your own learning events, webinars, or meetings with community organizations and/or coalitions to walk them through it. </a:t>
            </a:r>
          </a:p>
          <a:p>
            <a:endParaRPr lang="en-US" sz="1200" dirty="0"/>
          </a:p>
          <a:p>
            <a:r>
              <a:rPr lang="en-US" sz="1200" dirty="0"/>
              <a:t>3. Reinforce some of the key messages in the CLSP Toolkit: Encourage your communities to form diverse suicide prevention coalitions and/or workgroups, actively engage in strategic planning for suicide prevention, build capacity around use of data, and focus on comprehensive, long-term prevention and not just one-off initiatives. </a:t>
            </a:r>
          </a:p>
        </p:txBody>
      </p:sp>
      <p:sp>
        <p:nvSpPr>
          <p:cNvPr id="4" name="Slide Number Placeholder 3"/>
          <p:cNvSpPr>
            <a:spLocks noGrp="1"/>
          </p:cNvSpPr>
          <p:nvPr>
            <p:ph type="sldNum" sz="quarter" idx="5"/>
          </p:nvPr>
        </p:nvSpPr>
        <p:spPr/>
        <p:txBody>
          <a:bodyPr/>
          <a:lstStyle/>
          <a:p>
            <a:fld id="{48F73C60-877F-3F4D-9B92-2C35666FFDC2}" type="slidenum">
              <a:rPr lang="en-US" smtClean="0"/>
              <a:t>34</a:t>
            </a:fld>
            <a:endParaRPr lang="en-US"/>
          </a:p>
        </p:txBody>
      </p:sp>
    </p:spTree>
    <p:extLst>
      <p:ext uri="{BB962C8B-B14F-4D97-AF65-F5344CB8AC3E}">
        <p14:creationId xmlns:p14="http://schemas.microsoft.com/office/powerpoint/2010/main" val="4046934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questions do you have?</a:t>
            </a:r>
          </a:p>
        </p:txBody>
      </p:sp>
      <p:sp>
        <p:nvSpPr>
          <p:cNvPr id="4" name="Slide Number Placeholder 3"/>
          <p:cNvSpPr>
            <a:spLocks noGrp="1"/>
          </p:cNvSpPr>
          <p:nvPr>
            <p:ph type="sldNum" sz="quarter" idx="5"/>
          </p:nvPr>
        </p:nvSpPr>
        <p:spPr/>
        <p:txBody>
          <a:bodyPr/>
          <a:lstStyle/>
          <a:p>
            <a:fld id="{48F73C60-877F-3F4D-9B92-2C35666FFDC2}" type="slidenum">
              <a:rPr lang="en-US" smtClean="0"/>
              <a:t>35</a:t>
            </a:fld>
            <a:endParaRPr lang="en-US" dirty="0"/>
          </a:p>
        </p:txBody>
      </p:sp>
    </p:spTree>
    <p:extLst>
      <p:ext uri="{BB962C8B-B14F-4D97-AF65-F5344CB8AC3E}">
        <p14:creationId xmlns:p14="http://schemas.microsoft.com/office/powerpoint/2010/main" val="2158823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05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team of EDC staff worked with a national advisory group of community suicide prevention representatives, and state and national folks who work with them, to develop the CLSP toolkit. This took place December 2021-September 2022.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65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was the CLSP Toolkit Born? </a:t>
            </a:r>
          </a:p>
        </p:txBody>
      </p:sp>
      <p:sp>
        <p:nvSpPr>
          <p:cNvPr id="4" name="Slide Number Placeholder 3"/>
          <p:cNvSpPr>
            <a:spLocks noGrp="1"/>
          </p:cNvSpPr>
          <p:nvPr>
            <p:ph type="sldNum" sz="quarter" idx="5"/>
          </p:nvPr>
        </p:nvSpPr>
        <p:spPr/>
        <p:txBody>
          <a:bodyPr/>
          <a:lstStyle/>
          <a:p>
            <a:fld id="{48F73C60-877F-3F4D-9B92-2C35666FFDC2}" type="slidenum">
              <a:rPr lang="en-US" smtClean="0"/>
              <a:t>5</a:t>
            </a:fld>
            <a:endParaRPr lang="en-US" dirty="0"/>
          </a:p>
        </p:txBody>
      </p:sp>
    </p:spTree>
    <p:extLst>
      <p:ext uri="{BB962C8B-B14F-4D97-AF65-F5344CB8AC3E}">
        <p14:creationId xmlns:p14="http://schemas.microsoft.com/office/powerpoint/2010/main" val="144361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CLSP web-based toolkit was inspired by both the National Action Alliance for Suicide Prevention’s report, Transforming Communities: Key Elements for Implementation of Comprehensive Community-Based Suicide Prevention, and the Center for Disease Control (CDC’s) guide, Suicide Prevention Resource for 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dirty="0"/>
          </a:p>
        </p:txBody>
      </p:sp>
    </p:spTree>
    <p:extLst>
      <p:ext uri="{BB962C8B-B14F-4D97-AF65-F5344CB8AC3E}">
        <p14:creationId xmlns:p14="http://schemas.microsoft.com/office/powerpoint/2010/main" val="1896244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 National Action Alliance for Suicide Prevention’s report, Transforming Communities, was the first report of its kind to lay out key activities that communities should engage in to strengthen comprehensive, local suicide prevention efforts. It was developed by an advisory board of experts at the national, state, and local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7</a:t>
            </a:fld>
            <a:endParaRPr lang="en-US" dirty="0"/>
          </a:p>
        </p:txBody>
      </p:sp>
    </p:spTree>
    <p:extLst>
      <p:ext uri="{BB962C8B-B14F-4D97-AF65-F5344CB8AC3E}">
        <p14:creationId xmlns:p14="http://schemas.microsoft.com/office/powerpoint/2010/main" val="1729048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cs typeface="Calibri"/>
              </a:rPr>
              <a:t>CDC’s Suicide Prevention Resource for Action </a:t>
            </a:r>
            <a:r>
              <a:rPr lang="en-US" sz="1800" b="0" i="0" u="none" strike="noStrike" baseline="0" dirty="0">
                <a:solidFill>
                  <a:srgbClr val="221E1F"/>
                </a:solidFill>
                <a:latin typeface="Myriad Pro"/>
              </a:rPr>
              <a:t>presents a select group of strategies based on the best available evidence to help communities and states sharpen their focus on prevention activities with the greatest potential to prevent suicide.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8</a:t>
            </a:fld>
            <a:endParaRPr lang="en-US" dirty="0"/>
          </a:p>
        </p:txBody>
      </p:sp>
    </p:spTree>
    <p:extLst>
      <p:ext uri="{BB962C8B-B14F-4D97-AF65-F5344CB8AC3E}">
        <p14:creationId xmlns:p14="http://schemas.microsoft.com/office/powerpoint/2010/main" val="295551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Transforming Communities report and the CDC Suicide Prevention Resource for Action have great high-level principles and approaches. But our field has largely been missing concrete guidance on how to go about actually achieving each of the 7 key elements of Transforming Communities or choosing, implementing, and evaluating strategies from the CDC Resource for Action. </a:t>
            </a:r>
          </a:p>
          <a:p>
            <a:r>
              <a:rPr lang="en-US" dirty="0"/>
              <a:t>Our toolkit has been designed to help us move from high-level recommendations to specific “how to” information and supporting resources that can support real-world application of the elements and strategies. </a:t>
            </a:r>
          </a:p>
        </p:txBody>
      </p:sp>
      <p:sp>
        <p:nvSpPr>
          <p:cNvPr id="4" name="Slide Number Placeholder 3"/>
          <p:cNvSpPr>
            <a:spLocks noGrp="1"/>
          </p:cNvSpPr>
          <p:nvPr>
            <p:ph type="sldNum" sz="quarter" idx="5"/>
          </p:nvPr>
        </p:nvSpPr>
        <p:spPr/>
        <p:txBody>
          <a:bodyPr/>
          <a:lstStyle/>
          <a:p>
            <a:fld id="{48F73C60-877F-3F4D-9B92-2C35666FFDC2}" type="slidenum">
              <a:rPr lang="en-US" smtClean="0"/>
              <a:t>9</a:t>
            </a:fld>
            <a:endParaRPr lang="en-US"/>
          </a:p>
        </p:txBody>
      </p:sp>
    </p:spTree>
    <p:extLst>
      <p:ext uri="{BB962C8B-B14F-4D97-AF65-F5344CB8AC3E}">
        <p14:creationId xmlns:p14="http://schemas.microsoft.com/office/powerpoint/2010/main" val="3372418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duotone>
              <a:prstClr val="black"/>
              <a:schemeClr val="accent1">
                <a:tint val="45000"/>
                <a:satMod val="400000"/>
              </a:schemeClr>
            </a:duotone>
            <a:alphaModFix amt="15000"/>
            <a:extLst>
              <a:ext uri="{28A0092B-C50C-407E-A947-70E740481C1C}">
                <a14:useLocalDpi xmlns:a14="http://schemas.microsoft.com/office/drawing/2010/main"/>
              </a:ext>
            </a:extLst>
          </a:blip>
          <a:stretch>
            <a:fillRect/>
          </a:stretch>
        </p:blipFill>
        <p:spPr>
          <a:xfrm>
            <a:off x="942783" y="3977924"/>
            <a:ext cx="4815915" cy="2254614"/>
          </a:xfrm>
          <a:prstGeom prst="rect">
            <a:avLst/>
          </a:prstGeom>
        </p:spPr>
      </p:pic>
      <p:sp>
        <p:nvSpPr>
          <p:cNvPr id="6" name="Picture Placeholder 5"/>
          <p:cNvSpPr>
            <a:spLocks noGrp="1"/>
          </p:cNvSpPr>
          <p:nvPr>
            <p:ph type="pic" sz="quarter" idx="11"/>
          </p:nvPr>
        </p:nvSpPr>
        <p:spPr>
          <a:xfrm>
            <a:off x="7086600" y="-9938"/>
            <a:ext cx="5105400" cy="6527706"/>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dirty="0"/>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4" name="Picture 3">
            <a:extLst>
              <a:ext uri="{FF2B5EF4-FFF2-40B4-BE49-F238E27FC236}">
                <a16:creationId xmlns:a16="http://schemas.microsoft.com/office/drawing/2014/main" id="{2A1C0226-2710-5562-2C73-782D13BFEEA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639" y="557098"/>
            <a:ext cx="1999447" cy="982691"/>
          </a:xfrm>
          <a:prstGeom prst="rect">
            <a:avLst/>
          </a:prstGeom>
        </p:spPr>
      </p:pic>
    </p:spTree>
    <p:extLst>
      <p:ext uri="{BB962C8B-B14F-4D97-AF65-F5344CB8AC3E}">
        <p14:creationId xmlns:p14="http://schemas.microsoft.com/office/powerpoint/2010/main" val="32184740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Backgroun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152137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83677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
        <p:nvSpPr>
          <p:cNvPr id="2" name="Rectangle 1">
            <a:extLst>
              <a:ext uri="{FF2B5EF4-FFF2-40B4-BE49-F238E27FC236}">
                <a16:creationId xmlns:a16="http://schemas.microsoft.com/office/drawing/2014/main" id="{F69A75D6-7FDC-1684-4430-52EBE6803580}"/>
              </a:ext>
            </a:extLst>
          </p:cNvPr>
          <p:cNvSpPr/>
          <p:nvPr userDrawn="1"/>
        </p:nvSpPr>
        <p:spPr>
          <a:xfrm>
            <a:off x="138896" y="130658"/>
            <a:ext cx="11921924" cy="62701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4970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
        <p:nvSpPr>
          <p:cNvPr id="6" name="Content Placeholder 5"/>
          <p:cNvSpPr>
            <a:spLocks noGrp="1"/>
          </p:cNvSpPr>
          <p:nvPr>
            <p:ph sz="quarter" idx="12"/>
          </p:nvPr>
        </p:nvSpPr>
        <p:spPr>
          <a:xfrm>
            <a:off x="612775" y="1778000"/>
            <a:ext cx="5381625"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214533" y="1778000"/>
            <a:ext cx="5370916"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595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
        <p:nvSpPr>
          <p:cNvPr id="6" name="Content Placeholder 5"/>
          <p:cNvSpPr>
            <a:spLocks noGrp="1"/>
          </p:cNvSpPr>
          <p:nvPr>
            <p:ph sz="quarter" idx="12"/>
          </p:nvPr>
        </p:nvSpPr>
        <p:spPr>
          <a:xfrm>
            <a:off x="612775" y="2523067"/>
            <a:ext cx="5381625"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180138" y="2523067"/>
            <a:ext cx="5405437"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4"/>
          </p:nvPr>
        </p:nvSpPr>
        <p:spPr>
          <a:xfrm>
            <a:off x="612775" y="1795463"/>
            <a:ext cx="5381625" cy="727075"/>
          </a:xfrm>
        </p:spPr>
        <p:txBody>
          <a:bodyPr/>
          <a:lstStyle>
            <a:lvl1pPr marL="0" indent="0">
              <a:buNone/>
              <a:defRPr sz="2400" b="1"/>
            </a:lvl1pPr>
          </a:lstStyle>
          <a:p>
            <a:pPr lvl="0"/>
            <a:endParaRPr lang="en-US" dirty="0"/>
          </a:p>
        </p:txBody>
      </p:sp>
      <p:sp>
        <p:nvSpPr>
          <p:cNvPr id="12" name="Content Placeholder 11"/>
          <p:cNvSpPr>
            <a:spLocks noGrp="1"/>
          </p:cNvSpPr>
          <p:nvPr>
            <p:ph sz="quarter" idx="15"/>
          </p:nvPr>
        </p:nvSpPr>
        <p:spPr>
          <a:xfrm>
            <a:off x="6180138" y="1795463"/>
            <a:ext cx="5405437" cy="727075"/>
          </a:xfrm>
        </p:spPr>
        <p:txBody>
          <a:bodyPr/>
          <a:lstStyle>
            <a:lvl1pPr marL="0" indent="0">
              <a:buNone/>
              <a:defRPr sz="2400" b="1"/>
            </a:lvl1pPr>
          </a:lstStyle>
          <a:p>
            <a:pPr lvl="0"/>
            <a:endParaRPr lang="en-US" dirty="0"/>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62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p:spPr>
        <p:txBody>
          <a:bodyPr>
            <a:noAutofit/>
          </a:bodyPr>
          <a:lstStyle>
            <a:lvl1pPr>
              <a:defRPr sz="4600" cap="all" baseline="0">
                <a:solidFill>
                  <a:schemeClr val="bg1"/>
                </a:solidFill>
              </a:defRPr>
            </a:lvl1pPr>
          </a:lstStyle>
          <a:p>
            <a:r>
              <a:rPr lang="en-US" dirty="0"/>
              <a:t>Thank you</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accent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pic>
        <p:nvPicPr>
          <p:cNvPr id="4" name="Picture 3">
            <a:extLst>
              <a:ext uri="{FF2B5EF4-FFF2-40B4-BE49-F238E27FC236}">
                <a16:creationId xmlns:a16="http://schemas.microsoft.com/office/drawing/2014/main" id="{1C27CBC8-A9A4-0144-BA32-86B4D06FD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277" y="567002"/>
            <a:ext cx="1959731" cy="961720"/>
          </a:xfrm>
          <a:prstGeom prst="rect">
            <a:avLst/>
          </a:prstGeom>
        </p:spPr>
      </p:pic>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7" y="2381731"/>
            <a:ext cx="7852479" cy="2107142"/>
          </a:xfrm>
        </p:spPr>
        <p:txBody>
          <a:bodyPr anchor="t" anchorCtr="0">
            <a:noAutofit/>
          </a:bodyPr>
          <a:lstStyle>
            <a:lvl1pPr algn="l">
              <a:defRPr sz="7000" b="1" cap="all" baseline="0">
                <a:solidFill>
                  <a:schemeClr val="bg1"/>
                </a:solidFill>
                <a:latin typeface="Arial" charset="0"/>
                <a:ea typeface="Arial" charset="0"/>
                <a:cs typeface="Arial" charset="0"/>
              </a:defRPr>
            </a:lvl1pPr>
          </a:lstStyle>
          <a:p>
            <a:r>
              <a:rPr lang="en-US" dirty="0"/>
              <a:t>Place event</a:t>
            </a:r>
            <a:br>
              <a:rPr lang="en-US" dirty="0"/>
            </a:br>
            <a:r>
              <a:rPr lang="en-US" dirty="0"/>
              <a:t>title here</a:t>
            </a:r>
          </a:p>
        </p:txBody>
      </p:sp>
      <p:sp>
        <p:nvSpPr>
          <p:cNvPr id="5" name="Content Placeholder 4"/>
          <p:cNvSpPr>
            <a:spLocks noGrp="1"/>
          </p:cNvSpPr>
          <p:nvPr>
            <p:ph sz="quarter" idx="10" hasCustomPrompt="1"/>
          </p:nvPr>
        </p:nvSpPr>
        <p:spPr>
          <a:xfrm>
            <a:off x="612775" y="5190192"/>
            <a:ext cx="4683125" cy="1338262"/>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[Date]</a:t>
            </a:r>
          </a:p>
          <a:p>
            <a:pPr lvl="0"/>
            <a:r>
              <a:rPr lang="en-US" dirty="0"/>
              <a:t>[Event Location]</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2568" y="542108"/>
            <a:ext cx="2663738" cy="1309177"/>
          </a:xfrm>
          <a:prstGeom prst="rect">
            <a:avLst/>
          </a:prstGeom>
        </p:spPr>
      </p:pic>
    </p:spTree>
    <p:extLst>
      <p:ext uri="{BB962C8B-B14F-4D97-AF65-F5344CB8AC3E}">
        <p14:creationId xmlns:p14="http://schemas.microsoft.com/office/powerpoint/2010/main" val="182882586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 photo">
    <p:bg>
      <p:bgPr>
        <a:solidFill>
          <a:schemeClr val="accent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duotone>
              <a:prstClr val="black"/>
              <a:schemeClr val="accent1">
                <a:tint val="45000"/>
                <a:satMod val="400000"/>
              </a:schemeClr>
            </a:duotone>
            <a:alphaModFix amt="15000"/>
            <a:extLst>
              <a:ext uri="{28A0092B-C50C-407E-A947-70E740481C1C}">
                <a14:useLocalDpi xmlns:a14="http://schemas.microsoft.com/office/drawing/2010/main"/>
              </a:ext>
            </a:extLst>
          </a:blip>
          <a:stretch>
            <a:fillRect/>
          </a:stretch>
        </p:blipFill>
        <p:spPr>
          <a:xfrm>
            <a:off x="942783" y="3977924"/>
            <a:ext cx="4815915" cy="2254614"/>
          </a:xfrm>
          <a:prstGeom prst="rect">
            <a:avLst/>
          </a:prstGeom>
        </p:spPr>
      </p:pic>
      <p:sp>
        <p:nvSpPr>
          <p:cNvPr id="6" name="Picture Placeholder 5"/>
          <p:cNvSpPr>
            <a:spLocks noGrp="1"/>
          </p:cNvSpPr>
          <p:nvPr>
            <p:ph type="pic" sz="quarter" idx="11"/>
          </p:nvPr>
        </p:nvSpPr>
        <p:spPr>
          <a:xfrm>
            <a:off x="7086600" y="-9938"/>
            <a:ext cx="5105400" cy="6527706"/>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dirty="0"/>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Tree>
    <p:extLst>
      <p:ext uri="{BB962C8B-B14F-4D97-AF65-F5344CB8AC3E}">
        <p14:creationId xmlns:p14="http://schemas.microsoft.com/office/powerpoint/2010/main" val="89355217"/>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dirty="0"/>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7639" y="557098"/>
            <a:ext cx="2511673" cy="1234440"/>
          </a:xfrm>
          <a:prstGeom prst="rect">
            <a:avLst/>
          </a:prstGeom>
        </p:spPr>
      </p:pic>
    </p:spTree>
    <p:extLst>
      <p:ext uri="{BB962C8B-B14F-4D97-AF65-F5344CB8AC3E}">
        <p14:creationId xmlns:p14="http://schemas.microsoft.com/office/powerpoint/2010/main" val="1005106200"/>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 phot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5000" b="1" cap="all" baseline="0">
                <a:solidFill>
                  <a:schemeClr val="bg1"/>
                </a:solidFill>
                <a:latin typeface="Arial" charset="0"/>
                <a:ea typeface="Arial" charset="0"/>
                <a:cs typeface="Arial" charset="0"/>
              </a:defRPr>
            </a:lvl1pPr>
          </a:lstStyle>
          <a:p>
            <a:r>
              <a:rPr lang="en-US" dirty="0"/>
              <a:t>TITLE (Highlight word = Blue)</a:t>
            </a:r>
          </a:p>
        </p:txBody>
      </p:sp>
      <p:sp>
        <p:nvSpPr>
          <p:cNvPr id="3" name="Subtitle 2"/>
          <p:cNvSpPr>
            <a:spLocks noGrp="1"/>
          </p:cNvSpPr>
          <p:nvPr>
            <p:ph type="subTitle" idx="1" hasCustomPrompt="1"/>
          </p:nvPr>
        </p:nvSpPr>
        <p:spPr>
          <a:xfrm>
            <a:off x="612648" y="4128326"/>
            <a:ext cx="5330952" cy="934004"/>
          </a:xfrm>
        </p:spPr>
        <p:txBody>
          <a:bodyPr anchor="t" anchorCtr="0">
            <a:noAutofit/>
          </a:bodyPr>
          <a:lstStyle>
            <a:lvl1pPr marL="0" indent="0" algn="l">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90192"/>
            <a:ext cx="4683125" cy="1177478"/>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629" y="557098"/>
            <a:ext cx="2511673" cy="1234440"/>
          </a:xfrm>
          <a:prstGeom prst="rect">
            <a:avLst/>
          </a:prstGeom>
        </p:spPr>
      </p:pic>
    </p:spTree>
    <p:extLst>
      <p:ext uri="{BB962C8B-B14F-4D97-AF65-F5344CB8AC3E}">
        <p14:creationId xmlns:p14="http://schemas.microsoft.com/office/powerpoint/2010/main" val="1315003532"/>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4800" b="1" cap="all" baseline="0">
                <a:solidFill>
                  <a:srgbClr val="1C2632"/>
                </a:solidFill>
                <a:latin typeface="Arial" charset="0"/>
                <a:ea typeface="Arial" charset="0"/>
                <a:cs typeface="Arial" charset="0"/>
              </a:defRPr>
            </a:lvl1pPr>
          </a:lstStyle>
          <a:p>
            <a:r>
              <a:rPr lang="en-US" dirty="0"/>
              <a:t>TITLE (Highlight word = white)</a:t>
            </a:r>
          </a:p>
        </p:txBody>
      </p:sp>
      <p:sp>
        <p:nvSpPr>
          <p:cNvPr id="3" name="Subtitle 2"/>
          <p:cNvSpPr>
            <a:spLocks noGrp="1"/>
          </p:cNvSpPr>
          <p:nvPr>
            <p:ph type="subTitle" idx="1" hasCustomPrompt="1"/>
          </p:nvPr>
        </p:nvSpPr>
        <p:spPr>
          <a:xfrm>
            <a:off x="612648" y="4128326"/>
            <a:ext cx="5330952" cy="940283"/>
          </a:xfrm>
        </p:spPr>
        <p:txBody>
          <a:bodyPr anchor="t" anchorCtr="0">
            <a:noAutofit/>
          </a:bodyPr>
          <a:lstStyle>
            <a:lvl1pPr marL="0" indent="0" algn="l">
              <a:lnSpc>
                <a:spcPct val="100000"/>
              </a:lnSpc>
              <a:buNone/>
              <a:defRPr sz="2400" b="0" i="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44969"/>
            <a:ext cx="4683125" cy="1125700"/>
          </a:xfrm>
        </p:spPr>
        <p:txBody>
          <a:bodyPr>
            <a:no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4" name="Picture 3">
            <a:extLst>
              <a:ext uri="{FF2B5EF4-FFF2-40B4-BE49-F238E27FC236}">
                <a16:creationId xmlns:a16="http://schemas.microsoft.com/office/drawing/2014/main" id="{D8C03DF9-9AFF-9AB2-6B58-3C4F685D01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7639" y="557098"/>
            <a:ext cx="1999447" cy="982691"/>
          </a:xfrm>
          <a:prstGeom prst="rect">
            <a:avLst/>
          </a:prstGeom>
        </p:spPr>
      </p:pic>
    </p:spTree>
    <p:extLst>
      <p:ext uri="{BB962C8B-B14F-4D97-AF65-F5344CB8AC3E}">
        <p14:creationId xmlns:p14="http://schemas.microsoft.com/office/powerpoint/2010/main" val="1844875634"/>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dirty="0"/>
              <a:t>TITLE (Highlight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dirty="0"/>
              <a:t>Click to edit text</a:t>
            </a:r>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355373532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Background Bullet Numbers">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1035226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Background with Bullet Numbe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100000"/>
              </a:lnSpc>
              <a:spcBef>
                <a:spcPts val="1000"/>
              </a:spcBef>
              <a:spcAft>
                <a:spcPts val="0"/>
              </a:spcAft>
              <a:buClr>
                <a:srgbClr val="CB1F54"/>
              </a:buClr>
              <a:buSzTx/>
              <a:buFont typeface="Arial"/>
              <a:buNone/>
              <a:tabLst/>
              <a:defRPr sz="24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a:t>
            </a:r>
            <a:br>
              <a:rPr lang="en-US" dirty="0"/>
            </a:br>
            <a:r>
              <a:rPr lang="en-US" dirty="0"/>
              <a:t>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216937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156479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dirty="0"/>
              <a:t>Click to edit intro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endParaRPr lang="en-US" dirty="0"/>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dirty="0"/>
          </a:p>
          <a:p>
            <a:pPr lvl="0"/>
            <a:r>
              <a:rPr lang="en-US" dirty="0"/>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Content Placeholder 5"/>
          <p:cNvSpPr>
            <a:spLocks noGrp="1"/>
          </p:cNvSpPr>
          <p:nvPr>
            <p:ph sz="quarter" idx="13" hasCustomPrompt="1"/>
          </p:nvPr>
        </p:nvSpPr>
        <p:spPr>
          <a:xfrm>
            <a:off x="4000500" y="2924878"/>
            <a:ext cx="6705600" cy="2627425"/>
          </a:xfr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Click to edit text.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lvl="0"/>
            <a:endParaRPr lang="en-US" dirty="0"/>
          </a:p>
        </p:txBody>
      </p:sp>
      <p:sp>
        <p:nvSpPr>
          <p:cNvPr id="10" name="Content Placeholder 5"/>
          <p:cNvSpPr>
            <a:spLocks noGrp="1"/>
          </p:cNvSpPr>
          <p:nvPr>
            <p:ph sz="quarter" idx="15" hasCustomPrompt="1"/>
          </p:nvPr>
        </p:nvSpPr>
        <p:spPr>
          <a:xfrm>
            <a:off x="1" y="1721455"/>
            <a:ext cx="373380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	</a:t>
            </a:r>
          </a:p>
          <a:p>
            <a:pPr lvl="0"/>
            <a:r>
              <a:rPr lang="en-US" dirty="0"/>
              <a:t>            Click to add photo</a:t>
            </a:r>
          </a:p>
        </p:txBody>
      </p:sp>
      <p:sp>
        <p:nvSpPr>
          <p:cNvPr id="11" name="Content Placeholder 5"/>
          <p:cNvSpPr>
            <a:spLocks noGrp="1"/>
          </p:cNvSpPr>
          <p:nvPr>
            <p:ph sz="quarter" idx="16" hasCustomPrompt="1"/>
          </p:nvPr>
        </p:nvSpPr>
        <p:spPr>
          <a:xfrm>
            <a:off x="614463" y="4180759"/>
            <a:ext cx="3119337" cy="1528063"/>
          </a:xfr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call-out (or delete)</a:t>
            </a:r>
          </a:p>
        </p:txBody>
      </p:sp>
    </p:spTree>
    <p:extLst>
      <p:ext uri="{BB962C8B-B14F-4D97-AF65-F5344CB8AC3E}">
        <p14:creationId xmlns:p14="http://schemas.microsoft.com/office/powerpoint/2010/main" val="52692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7" name="Slide Number Placeholder 6"/>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p:spPr>
        <p:txBody>
          <a:bodyPr/>
          <a:lstStyle>
            <a:lvl1pPr marL="0" indent="0" rtl="0" eaLnBrk="1" fontAlgn="auto" latinLnBrk="0" hangingPunct="1">
              <a:buNone/>
              <a:defRPr lang="en-US" sz="2000" b="0" i="0" u="none" strike="noStrike" smtClean="0">
                <a:effectLst/>
              </a:defRPr>
            </a:lvl1pPr>
          </a:lstStyle>
          <a:p>
            <a:endParaRPr lang="en-US" dirty="0"/>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Table Placeholder 8"/>
          <p:cNvSpPr>
            <a:spLocks noGrp="1"/>
          </p:cNvSpPr>
          <p:nvPr>
            <p:ph type="tbl" sz="quarter" idx="14" hasCustomPrompt="1"/>
          </p:nvPr>
        </p:nvSpPr>
        <p:spPr>
          <a:xfrm>
            <a:off x="612648" y="6054811"/>
            <a:ext cx="10972800" cy="300682"/>
          </a:xfrm>
        </p:spPr>
        <p:txBody>
          <a:bodyPr/>
          <a:lstStyle>
            <a:lvl1pPr marL="0" indent="0" rtl="0" eaLnBrk="1" fontAlgn="auto" latinLnBrk="0" hangingPunct="1">
              <a:buNone/>
              <a:defRPr lang="en-US" sz="1100" b="0" i="0" u="none" strike="noStrike" smtClean="0">
                <a:solidFill>
                  <a:schemeClr val="tx2"/>
                </a:solidFill>
                <a:effectLst/>
              </a:defRPr>
            </a:lvl1pPr>
          </a:lstStyle>
          <a:p>
            <a:r>
              <a:rPr lang="en-US" dirty="0"/>
              <a:t>Source:</a:t>
            </a:r>
          </a:p>
        </p:txBody>
      </p:sp>
    </p:spTree>
    <p:extLst>
      <p:ext uri="{BB962C8B-B14F-4D97-AF65-F5344CB8AC3E}">
        <p14:creationId xmlns:p14="http://schemas.microsoft.com/office/powerpoint/2010/main" val="2129973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Backgroun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380230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981674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
        <p:nvSpPr>
          <p:cNvPr id="6" name="Content Placeholder 5"/>
          <p:cNvSpPr>
            <a:spLocks noGrp="1"/>
          </p:cNvSpPr>
          <p:nvPr>
            <p:ph sz="quarter" idx="12"/>
          </p:nvPr>
        </p:nvSpPr>
        <p:spPr>
          <a:xfrm>
            <a:off x="612775" y="1778000"/>
            <a:ext cx="5381625"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214533" y="1778000"/>
            <a:ext cx="5370916"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560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Community-Led Suicide Prevention: A New Tool | edc.org</a:t>
            </a:r>
            <a:endParaRPr lang="en-US" dirty="0"/>
          </a:p>
        </p:txBody>
      </p:sp>
      <p:sp>
        <p:nvSpPr>
          <p:cNvPr id="6" name="Content Placeholder 5"/>
          <p:cNvSpPr>
            <a:spLocks noGrp="1"/>
          </p:cNvSpPr>
          <p:nvPr>
            <p:ph sz="quarter" idx="12"/>
          </p:nvPr>
        </p:nvSpPr>
        <p:spPr>
          <a:xfrm>
            <a:off x="612775" y="2523067"/>
            <a:ext cx="5381625"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180138" y="2523067"/>
            <a:ext cx="5405437"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4"/>
          </p:nvPr>
        </p:nvSpPr>
        <p:spPr>
          <a:xfrm>
            <a:off x="612775" y="1795463"/>
            <a:ext cx="5381625" cy="727075"/>
          </a:xfrm>
        </p:spPr>
        <p:txBody>
          <a:bodyPr/>
          <a:lstStyle>
            <a:lvl1pPr marL="0" indent="0">
              <a:buNone/>
              <a:defRPr sz="2400" b="1"/>
            </a:lvl1pPr>
          </a:lstStyle>
          <a:p>
            <a:pPr lvl="0"/>
            <a:endParaRPr lang="en-US" dirty="0"/>
          </a:p>
        </p:txBody>
      </p:sp>
      <p:sp>
        <p:nvSpPr>
          <p:cNvPr id="12" name="Content Placeholder 11"/>
          <p:cNvSpPr>
            <a:spLocks noGrp="1"/>
          </p:cNvSpPr>
          <p:nvPr>
            <p:ph sz="quarter" idx="15"/>
          </p:nvPr>
        </p:nvSpPr>
        <p:spPr>
          <a:xfrm>
            <a:off x="6180138" y="1795463"/>
            <a:ext cx="5405437" cy="727075"/>
          </a:xfrm>
        </p:spPr>
        <p:txBody>
          <a:bodyPr/>
          <a:lstStyle>
            <a:lvl1pPr marL="0" indent="0">
              <a:buNone/>
              <a:defRPr sz="2400" b="1"/>
            </a:lvl1pPr>
          </a:lstStyle>
          <a:p>
            <a:pPr lvl="0"/>
            <a:endParaRPr lang="en-US" dirty="0"/>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383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photo">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5000" b="1" cap="all" baseline="0">
                <a:solidFill>
                  <a:schemeClr val="bg1"/>
                </a:solidFill>
                <a:latin typeface="Arial" charset="0"/>
                <a:ea typeface="Arial" charset="0"/>
                <a:cs typeface="Arial" charset="0"/>
              </a:defRPr>
            </a:lvl1pPr>
          </a:lstStyle>
          <a:p>
            <a:r>
              <a:rPr lang="en-US" dirty="0"/>
              <a:t>TITLE (Highlight word = Blue)</a:t>
            </a:r>
          </a:p>
        </p:txBody>
      </p:sp>
      <p:sp>
        <p:nvSpPr>
          <p:cNvPr id="3" name="Subtitle 2"/>
          <p:cNvSpPr>
            <a:spLocks noGrp="1"/>
          </p:cNvSpPr>
          <p:nvPr>
            <p:ph type="subTitle" idx="1" hasCustomPrompt="1"/>
          </p:nvPr>
        </p:nvSpPr>
        <p:spPr>
          <a:xfrm>
            <a:off x="612648" y="4128326"/>
            <a:ext cx="5330952" cy="934004"/>
          </a:xfrm>
        </p:spPr>
        <p:txBody>
          <a:bodyPr anchor="t" anchorCtr="0">
            <a:noAutofit/>
          </a:bodyPr>
          <a:lstStyle>
            <a:lvl1pPr marL="0" indent="0" algn="l">
              <a:lnSpc>
                <a:spcPct val="100000"/>
              </a:lnSpc>
              <a:buNone/>
              <a:defRPr sz="2400" b="0"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sp>
        <p:nvSpPr>
          <p:cNvPr id="5" name="Content Placeholder 4"/>
          <p:cNvSpPr>
            <a:spLocks noGrp="1"/>
          </p:cNvSpPr>
          <p:nvPr>
            <p:ph sz="quarter" idx="10" hasCustomPrompt="1"/>
          </p:nvPr>
        </p:nvSpPr>
        <p:spPr>
          <a:xfrm>
            <a:off x="612775" y="5190192"/>
            <a:ext cx="4683125" cy="1177478"/>
          </a:xfrm>
        </p:spPr>
        <p:txBody>
          <a:bodyPr>
            <a:noAutofit/>
          </a:bodyPr>
          <a:lstStyle>
            <a:lvl1pPr marL="0" indent="0">
              <a:buNone/>
              <a:defRPr sz="1800">
                <a:solidFill>
                  <a:schemeClr val="bg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2629" y="557098"/>
            <a:ext cx="2511673" cy="1234440"/>
          </a:xfrm>
          <a:prstGeom prst="rect">
            <a:avLst/>
          </a:prstGeom>
        </p:spPr>
      </p:pic>
    </p:spTree>
    <p:extLst>
      <p:ext uri="{BB962C8B-B14F-4D97-AF65-F5344CB8AC3E}">
        <p14:creationId xmlns:p14="http://schemas.microsoft.com/office/powerpoint/2010/main" val="187909067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p:spPr>
        <p:txBody>
          <a:bodyPr>
            <a:noAutofit/>
          </a:bodyPr>
          <a:lstStyle>
            <a:lvl1pPr>
              <a:defRPr sz="4600" cap="all" baseline="0">
                <a:solidFill>
                  <a:schemeClr val="bg1"/>
                </a:solidFill>
              </a:defRPr>
            </a:lvl1pPr>
          </a:lstStyle>
          <a:p>
            <a:r>
              <a:rPr lang="en-US" dirty="0"/>
              <a:t>Thank you</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accent1">
                <a:lumMod val="5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pic>
        <p:nvPicPr>
          <p:cNvPr id="4" name="Picture 3">
            <a:extLst>
              <a:ext uri="{FF2B5EF4-FFF2-40B4-BE49-F238E27FC236}">
                <a16:creationId xmlns:a16="http://schemas.microsoft.com/office/drawing/2014/main" id="{1C27CBC8-A9A4-0144-BA32-86B4D06FDA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3277" y="567002"/>
            <a:ext cx="1959731" cy="961720"/>
          </a:xfrm>
          <a:prstGeom prst="rect">
            <a:avLst/>
          </a:prstGeom>
        </p:spPr>
      </p:pic>
    </p:spTree>
    <p:extLst>
      <p:ext uri="{BB962C8B-B14F-4D97-AF65-F5344CB8AC3E}">
        <p14:creationId xmlns:p14="http://schemas.microsoft.com/office/powerpoint/2010/main" val="2942448385"/>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Slide - phot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2647" y="2381731"/>
            <a:ext cx="7852479" cy="2107142"/>
          </a:xfrm>
        </p:spPr>
        <p:txBody>
          <a:bodyPr anchor="t" anchorCtr="0">
            <a:noAutofit/>
          </a:bodyPr>
          <a:lstStyle>
            <a:lvl1pPr algn="l">
              <a:defRPr sz="7000" b="1" cap="all" baseline="0">
                <a:solidFill>
                  <a:schemeClr val="bg1"/>
                </a:solidFill>
                <a:latin typeface="Arial" charset="0"/>
                <a:ea typeface="Arial" charset="0"/>
                <a:cs typeface="Arial" charset="0"/>
              </a:defRPr>
            </a:lvl1pPr>
          </a:lstStyle>
          <a:p>
            <a:r>
              <a:rPr lang="en-US" dirty="0"/>
              <a:t>Place event</a:t>
            </a:r>
            <a:br>
              <a:rPr lang="en-US" dirty="0"/>
            </a:br>
            <a:r>
              <a:rPr lang="en-US" dirty="0"/>
              <a:t>title here</a:t>
            </a:r>
          </a:p>
        </p:txBody>
      </p:sp>
      <p:sp>
        <p:nvSpPr>
          <p:cNvPr id="5" name="Content Placeholder 4"/>
          <p:cNvSpPr>
            <a:spLocks noGrp="1"/>
          </p:cNvSpPr>
          <p:nvPr>
            <p:ph sz="quarter" idx="10" hasCustomPrompt="1"/>
          </p:nvPr>
        </p:nvSpPr>
        <p:spPr>
          <a:xfrm>
            <a:off x="612775" y="5190192"/>
            <a:ext cx="4683125" cy="1338262"/>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[Date]</a:t>
            </a:r>
          </a:p>
          <a:p>
            <a:pPr lvl="0"/>
            <a:r>
              <a:rPr lang="en-US" dirty="0"/>
              <a:t>[Event Location]</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2568" y="542108"/>
            <a:ext cx="2663738" cy="1309177"/>
          </a:xfrm>
          <a:prstGeom prst="rect">
            <a:avLst/>
          </a:prstGeom>
        </p:spPr>
      </p:pic>
    </p:spTree>
    <p:extLst>
      <p:ext uri="{BB962C8B-B14F-4D97-AF65-F5344CB8AC3E}">
        <p14:creationId xmlns:p14="http://schemas.microsoft.com/office/powerpoint/2010/main" val="94954337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dirty="0"/>
              <a:t>TITLE (Highlight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dirty="0"/>
              <a:t>Click to edit text</a:t>
            </a:r>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324179139"/>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Background Bullet Numbers">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31277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ackground with Bullet Numbe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100000"/>
              </a:lnSpc>
              <a:spcBef>
                <a:spcPts val="1000"/>
              </a:spcBef>
              <a:spcAft>
                <a:spcPts val="0"/>
              </a:spcAft>
              <a:buClr>
                <a:srgbClr val="CB1F54"/>
              </a:buClr>
              <a:buSzTx/>
              <a:buFont typeface="Arial"/>
              <a:buNone/>
              <a:tabLst/>
              <a:defRPr sz="24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a:t>
            </a:r>
            <a:br>
              <a:rPr lang="en-US" dirty="0"/>
            </a:br>
            <a:r>
              <a:rPr lang="en-US" dirty="0"/>
              <a:t>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1717339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Tree>
    <p:extLst>
      <p:ext uri="{BB962C8B-B14F-4D97-AF65-F5344CB8AC3E}">
        <p14:creationId xmlns:p14="http://schemas.microsoft.com/office/powerpoint/2010/main" val="5770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dirty="0"/>
              <a:t>Click to edit intro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endParaRPr lang="en-US" dirty="0"/>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dirty="0"/>
          </a:p>
          <a:p>
            <a:pPr lvl="0"/>
            <a:r>
              <a:rPr lang="en-US" dirty="0"/>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Content Placeholder 5"/>
          <p:cNvSpPr>
            <a:spLocks noGrp="1"/>
          </p:cNvSpPr>
          <p:nvPr>
            <p:ph sz="quarter" idx="13" hasCustomPrompt="1"/>
          </p:nvPr>
        </p:nvSpPr>
        <p:spPr>
          <a:xfrm>
            <a:off x="4000500" y="2924878"/>
            <a:ext cx="6705600" cy="2627425"/>
          </a:xfr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Click to edit text.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lvl="0"/>
            <a:endParaRPr lang="en-US" dirty="0"/>
          </a:p>
        </p:txBody>
      </p:sp>
      <p:sp>
        <p:nvSpPr>
          <p:cNvPr id="10" name="Content Placeholder 5"/>
          <p:cNvSpPr>
            <a:spLocks noGrp="1"/>
          </p:cNvSpPr>
          <p:nvPr>
            <p:ph sz="quarter" idx="15" hasCustomPrompt="1"/>
          </p:nvPr>
        </p:nvSpPr>
        <p:spPr>
          <a:xfrm>
            <a:off x="1" y="1721455"/>
            <a:ext cx="373380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	</a:t>
            </a:r>
          </a:p>
          <a:p>
            <a:pPr lvl="0"/>
            <a:r>
              <a:rPr lang="en-US" dirty="0"/>
              <a:t>            Click to add photo</a:t>
            </a:r>
          </a:p>
        </p:txBody>
      </p:sp>
      <p:sp>
        <p:nvSpPr>
          <p:cNvPr id="11" name="Content Placeholder 5"/>
          <p:cNvSpPr>
            <a:spLocks noGrp="1"/>
          </p:cNvSpPr>
          <p:nvPr>
            <p:ph sz="quarter" idx="16" hasCustomPrompt="1"/>
          </p:nvPr>
        </p:nvSpPr>
        <p:spPr>
          <a:xfrm>
            <a:off x="614463" y="4180759"/>
            <a:ext cx="3119337" cy="1528063"/>
          </a:xfr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call-out (or delete)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7" name="Slide Number Placeholder 6"/>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p:spPr>
        <p:txBody>
          <a:bodyPr/>
          <a:lstStyle>
            <a:lvl1pPr marL="0" indent="0" rtl="0" eaLnBrk="1" fontAlgn="auto" latinLnBrk="0" hangingPunct="1">
              <a:buNone/>
              <a:defRPr lang="en-US" sz="2000" b="0" i="0" u="none" strike="noStrike" smtClean="0">
                <a:effectLst/>
              </a:defRPr>
            </a:lvl1pPr>
          </a:lstStyle>
          <a:p>
            <a:endParaRPr lang="en-US" dirty="0"/>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r>
              <a:rPr lang="en-US"/>
              <a:t>Community-Led Suicide Prevention: A New Tool | edc.org</a:t>
            </a:r>
            <a:endParaRPr lang="en-US" dirty="0"/>
          </a:p>
        </p:txBody>
      </p:sp>
      <p:sp>
        <p:nvSpPr>
          <p:cNvPr id="8" name="Table Placeholder 8"/>
          <p:cNvSpPr>
            <a:spLocks noGrp="1"/>
          </p:cNvSpPr>
          <p:nvPr>
            <p:ph type="tbl" sz="quarter" idx="14" hasCustomPrompt="1"/>
          </p:nvPr>
        </p:nvSpPr>
        <p:spPr>
          <a:xfrm>
            <a:off x="612648" y="6054811"/>
            <a:ext cx="10972800" cy="300682"/>
          </a:xfrm>
        </p:spPr>
        <p:txBody>
          <a:bodyPr/>
          <a:lstStyle>
            <a:lvl1pPr marL="0" indent="0" rtl="0" eaLnBrk="1" fontAlgn="auto" latinLnBrk="0" hangingPunct="1">
              <a:buNone/>
              <a:defRPr lang="en-US" sz="1100" b="0" i="0" u="none" strike="noStrike" smtClean="0">
                <a:solidFill>
                  <a:schemeClr val="tx2"/>
                </a:solidFill>
                <a:effectLst/>
              </a:defRPr>
            </a:lvl1pPr>
          </a:lstStyle>
          <a:p>
            <a:r>
              <a:rPr lang="en-US" dirty="0"/>
              <a:t>Source:</a:t>
            </a:r>
          </a:p>
        </p:txBody>
      </p:sp>
    </p:spTree>
    <p:extLst>
      <p:ext uri="{BB962C8B-B14F-4D97-AF65-F5344CB8AC3E}">
        <p14:creationId xmlns:p14="http://schemas.microsoft.com/office/powerpoint/2010/main" val="163887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19672"/>
            <a:ext cx="12192000" cy="3474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2648" y="423490"/>
            <a:ext cx="10972800" cy="1170432"/>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612648" y="1828800"/>
            <a:ext cx="10972800" cy="4351338"/>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78240" y="6501384"/>
            <a:ext cx="2743200" cy="365125"/>
          </a:xfrm>
          <a:prstGeom prst="rect">
            <a:avLst/>
          </a:prstGeom>
        </p:spPr>
        <p:txBody>
          <a:bodyPr vert="horz" lIns="91440" tIns="45720" rIns="91440" bIns="45720" rtlCol="0" anchor="ctr"/>
          <a:lstStyle>
            <a:lvl1pPr algn="r">
              <a:defRPr sz="1200">
                <a:solidFill>
                  <a:schemeClr val="tx2">
                    <a:lumMod val="40000"/>
                    <a:lumOff val="60000"/>
                  </a:schemeClr>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4"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latin typeface="Arial" panose="020B0604020202020204" pitchFamily="34" charset="0"/>
                <a:cs typeface="Arial" panose="020B0604020202020204" pitchFamily="34" charset="0"/>
              </a:defRPr>
            </a:lvl1pPr>
          </a:lstStyle>
          <a:p>
            <a:r>
              <a:rPr lang="en-US" dirty="0"/>
              <a:t>Community-Led Suicide Prevention: A New Tool | edc.org</a:t>
            </a:r>
          </a:p>
        </p:txBody>
      </p:sp>
    </p:spTree>
    <p:extLst>
      <p:ext uri="{BB962C8B-B14F-4D97-AF65-F5344CB8AC3E}">
        <p14:creationId xmlns:p14="http://schemas.microsoft.com/office/powerpoint/2010/main" val="690818365"/>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54" r:id="rId4"/>
    <p:sldLayoutId id="2147483655" r:id="rId5"/>
    <p:sldLayoutId id="2147483669" r:id="rId6"/>
    <p:sldLayoutId id="2147483665" r:id="rId7"/>
    <p:sldLayoutId id="2147483667" r:id="rId8"/>
    <p:sldLayoutId id="2147483652" r:id="rId9"/>
    <p:sldLayoutId id="2147483668" r:id="rId10"/>
    <p:sldLayoutId id="2147483666" r:id="rId11"/>
    <p:sldLayoutId id="2147483693" r:id="rId12"/>
    <p:sldLayoutId id="2147483671" r:id="rId13"/>
    <p:sldLayoutId id="2147483672" r:id="rId14"/>
    <p:sldLayoutId id="2147483670" r:id="rId15"/>
    <p:sldLayoutId id="2147483676" r:id="rId16"/>
  </p:sldLayoutIdLst>
  <p:hf hdr="0" dt="0"/>
  <p:txStyles>
    <p:title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4" userDrawn="1">
          <p15:clr>
            <a:srgbClr val="F26B43"/>
          </p15:clr>
        </p15:guide>
        <p15:guide id="3" pos="384" userDrawn="1">
          <p15:clr>
            <a:srgbClr val="F26B43"/>
          </p15:clr>
        </p15:guide>
        <p15:guide id="4" pos="936" userDrawn="1">
          <p15:clr>
            <a:srgbClr val="F26B43"/>
          </p15:clr>
        </p15:guide>
        <p15:guide id="5" pos="1104" userDrawn="1">
          <p15:clr>
            <a:srgbClr val="F26B43"/>
          </p15:clr>
        </p15:guide>
        <p15:guide id="6" pos="1656" userDrawn="1">
          <p15:clr>
            <a:srgbClr val="F26B43"/>
          </p15:clr>
        </p15:guide>
        <p15:guide id="8" pos="2352" userDrawn="1">
          <p15:clr>
            <a:srgbClr val="F26B43"/>
          </p15:clr>
        </p15:guide>
        <p15:guide id="9" pos="2520" userDrawn="1">
          <p15:clr>
            <a:srgbClr val="F26B43"/>
          </p15:clr>
        </p15:guide>
        <p15:guide id="10" pos="1824" userDrawn="1">
          <p15:clr>
            <a:srgbClr val="F26B43"/>
          </p15:clr>
        </p15:guide>
        <p15:guide id="11" pos="3048" userDrawn="1">
          <p15:clr>
            <a:srgbClr val="F26B43"/>
          </p15:clr>
        </p15:guide>
        <p15:guide id="12" pos="3216" userDrawn="1">
          <p15:clr>
            <a:srgbClr val="F26B43"/>
          </p15:clr>
        </p15:guide>
        <p15:guide id="13" pos="3912" userDrawn="1">
          <p15:clr>
            <a:srgbClr val="F26B43"/>
          </p15:clr>
        </p15:guide>
        <p15:guide id="14" pos="4464" userDrawn="1">
          <p15:clr>
            <a:srgbClr val="F26B43"/>
          </p15:clr>
        </p15:guide>
        <p15:guide id="15" pos="4632" userDrawn="1">
          <p15:clr>
            <a:srgbClr val="F26B43"/>
          </p15:clr>
        </p15:guide>
        <p15:guide id="16" pos="5160" userDrawn="1">
          <p15:clr>
            <a:srgbClr val="F26B43"/>
          </p15:clr>
        </p15:guide>
        <p15:guide id="17" pos="5856" userDrawn="1">
          <p15:clr>
            <a:srgbClr val="F26B43"/>
          </p15:clr>
        </p15:guide>
        <p15:guide id="18" pos="5328" userDrawn="1">
          <p15:clr>
            <a:srgbClr val="F26B43"/>
          </p15:clr>
        </p15:guide>
        <p15:guide id="19" pos="6576" userDrawn="1">
          <p15:clr>
            <a:srgbClr val="F26B43"/>
          </p15:clr>
        </p15:guide>
        <p15:guide id="20" pos="6024" userDrawn="1">
          <p15:clr>
            <a:srgbClr val="F26B43"/>
          </p15:clr>
        </p15:guide>
        <p15:guide id="21" pos="6744" userDrawn="1">
          <p15:clr>
            <a:srgbClr val="F26B43"/>
          </p15:clr>
        </p15:guide>
        <p15:guide id="22" pos="7296" userDrawn="1">
          <p15:clr>
            <a:srgbClr val="F26B43"/>
          </p15:clr>
        </p15:guide>
        <p15:guide id="23" orient="horz" pos="96" userDrawn="1">
          <p15:clr>
            <a:srgbClr val="F26B43"/>
          </p15:clr>
        </p15:guide>
        <p15:guide id="24" orient="horz" pos="336" userDrawn="1">
          <p15:clr>
            <a:srgbClr val="F26B43"/>
          </p15:clr>
        </p15:guide>
        <p15:guide id="25" orient="horz" pos="1152" userDrawn="1">
          <p15:clr>
            <a:srgbClr val="F26B43"/>
          </p15:clr>
        </p15:guide>
        <p15:guide id="26" orient="horz" pos="4008" userDrawn="1">
          <p15:clr>
            <a:srgbClr val="F26B43"/>
          </p15:clr>
        </p15:guide>
        <p15:guide id="27" orient="horz"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19672"/>
            <a:ext cx="12192000" cy="34747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2648" y="423490"/>
            <a:ext cx="10972800" cy="1170432"/>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612648" y="1828800"/>
            <a:ext cx="10972800" cy="4351338"/>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78240" y="6501384"/>
            <a:ext cx="2743200" cy="365125"/>
          </a:xfrm>
          <a:prstGeom prst="rect">
            <a:avLst/>
          </a:prstGeom>
        </p:spPr>
        <p:txBody>
          <a:bodyPr vert="horz" lIns="91440" tIns="45720" rIns="91440" bIns="45720" rtlCol="0" anchor="ctr"/>
          <a:lstStyle>
            <a:lvl1pPr algn="r">
              <a:defRPr sz="1200">
                <a:solidFill>
                  <a:schemeClr val="tx2">
                    <a:lumMod val="40000"/>
                    <a:lumOff val="60000"/>
                  </a:schemeClr>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dirty="0"/>
          </a:p>
        </p:txBody>
      </p:sp>
      <p:sp>
        <p:nvSpPr>
          <p:cNvPr id="4"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latin typeface="Arial" panose="020B0604020202020204" pitchFamily="34" charset="0"/>
                <a:cs typeface="Arial" panose="020B0604020202020204" pitchFamily="34" charset="0"/>
              </a:defRPr>
            </a:lvl1pPr>
          </a:lstStyle>
          <a:p>
            <a:r>
              <a:rPr lang="en-US"/>
              <a:t>Community-Led Suicide Prevention: A New Tool | edc.org</a:t>
            </a:r>
            <a:endParaRPr lang="en-US" dirty="0"/>
          </a:p>
        </p:txBody>
      </p:sp>
    </p:spTree>
    <p:extLst>
      <p:ext uri="{BB962C8B-B14F-4D97-AF65-F5344CB8AC3E}">
        <p14:creationId xmlns:p14="http://schemas.microsoft.com/office/powerpoint/2010/main" val="5550583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hdr="0" dt="0"/>
  <p:txStyles>
    <p:title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44">
          <p15:clr>
            <a:srgbClr val="F26B43"/>
          </p15:clr>
        </p15:guide>
        <p15:guide id="3" pos="384">
          <p15:clr>
            <a:srgbClr val="F26B43"/>
          </p15:clr>
        </p15:guide>
        <p15:guide id="4" pos="936">
          <p15:clr>
            <a:srgbClr val="F26B43"/>
          </p15:clr>
        </p15:guide>
        <p15:guide id="5" pos="1104">
          <p15:clr>
            <a:srgbClr val="F26B43"/>
          </p15:clr>
        </p15:guide>
        <p15:guide id="6" pos="1656">
          <p15:clr>
            <a:srgbClr val="F26B43"/>
          </p15:clr>
        </p15:guide>
        <p15:guide id="8" pos="2352">
          <p15:clr>
            <a:srgbClr val="F26B43"/>
          </p15:clr>
        </p15:guide>
        <p15:guide id="9" pos="2520">
          <p15:clr>
            <a:srgbClr val="F26B43"/>
          </p15:clr>
        </p15:guide>
        <p15:guide id="10" pos="1824">
          <p15:clr>
            <a:srgbClr val="F26B43"/>
          </p15:clr>
        </p15:guide>
        <p15:guide id="11" pos="3048">
          <p15:clr>
            <a:srgbClr val="F26B43"/>
          </p15:clr>
        </p15:guide>
        <p15:guide id="12" pos="3216">
          <p15:clr>
            <a:srgbClr val="F26B43"/>
          </p15:clr>
        </p15:guide>
        <p15:guide id="13" pos="3912">
          <p15:clr>
            <a:srgbClr val="F26B43"/>
          </p15:clr>
        </p15:guide>
        <p15:guide id="14" pos="4464">
          <p15:clr>
            <a:srgbClr val="F26B43"/>
          </p15:clr>
        </p15:guide>
        <p15:guide id="15" pos="4632">
          <p15:clr>
            <a:srgbClr val="F26B43"/>
          </p15:clr>
        </p15:guide>
        <p15:guide id="16" pos="5160">
          <p15:clr>
            <a:srgbClr val="F26B43"/>
          </p15:clr>
        </p15:guide>
        <p15:guide id="17" pos="5856">
          <p15:clr>
            <a:srgbClr val="F26B43"/>
          </p15:clr>
        </p15:guide>
        <p15:guide id="18" pos="5328">
          <p15:clr>
            <a:srgbClr val="F26B43"/>
          </p15:clr>
        </p15:guide>
        <p15:guide id="19" pos="6576">
          <p15:clr>
            <a:srgbClr val="F26B43"/>
          </p15:clr>
        </p15:guide>
        <p15:guide id="20" pos="6024">
          <p15:clr>
            <a:srgbClr val="F26B43"/>
          </p15:clr>
        </p15:guide>
        <p15:guide id="21" pos="6744">
          <p15:clr>
            <a:srgbClr val="F26B43"/>
          </p15:clr>
        </p15:guide>
        <p15:guide id="22" pos="7296">
          <p15:clr>
            <a:srgbClr val="F26B43"/>
          </p15:clr>
        </p15:guide>
        <p15:guide id="23" orient="horz" pos="96">
          <p15:clr>
            <a:srgbClr val="F26B43"/>
          </p15:clr>
        </p15:guide>
        <p15:guide id="24" orient="horz" pos="336">
          <p15:clr>
            <a:srgbClr val="F26B43"/>
          </p15:clr>
        </p15:guide>
        <p15:guide id="25" orient="horz" pos="1152">
          <p15:clr>
            <a:srgbClr val="F26B43"/>
          </p15:clr>
        </p15:guide>
        <p15:guide id="26" orient="horz" pos="4008">
          <p15:clr>
            <a:srgbClr val="F26B43"/>
          </p15:clr>
        </p15:guide>
        <p15:guide id="27" orient="horz"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hyperlink" Target="https://theactionalliance.org/sites/default/files/transformingcommunitiespaper.pdf" TargetMode="External"/><Relationship Id="rId7"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6.emf"/><Relationship Id="rId11" Type="http://schemas.openxmlformats.org/officeDocument/2006/relationships/image" Target="../media/image12.png"/><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https://www.cdc.gov/suicide/resources/prevention.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www.communitysuicideprevention.org/"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www.communitysuicideprevention.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suicide/factors/index.html"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hyperlink" Target="mailto:communitysuicideprevention@edc.org?subject=More%20Information%20about%20CLSP"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hyperlink" Target="https://go.edc.org/AA-TransformingCommuniti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hyperlink" Target="https://www.cdc.gov/suicide/resources/prevention.html"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E8AA8B59-B252-463A-B66C-1560C1EB04BA}"/>
              </a:ext>
            </a:extLst>
          </p:cNvPr>
          <p:cNvSpPr>
            <a:spLocks noGrp="1"/>
          </p:cNvSpPr>
          <p:nvPr>
            <p:ph type="ctrTitle"/>
          </p:nvPr>
        </p:nvSpPr>
        <p:spPr>
          <a:xfrm>
            <a:off x="612648" y="2210586"/>
            <a:ext cx="6473952" cy="1023602"/>
          </a:xfrm>
        </p:spPr>
        <p:txBody>
          <a:bodyPr lIns="0" tIns="0" rIns="0" bIns="0"/>
          <a:lstStyle/>
          <a:p>
            <a:r>
              <a:rPr lang="en-US" sz="3600" dirty="0">
                <a:effectLst/>
                <a:latin typeface="Arial" panose="020B0604020202020204" pitchFamily="34" charset="0"/>
                <a:ea typeface="Times New Roman" panose="02020603050405020304" pitchFamily="18" charset="0"/>
                <a:cs typeface="Arial" panose="020B0604020202020204" pitchFamily="34" charset="0"/>
              </a:rPr>
              <a:t>Community-Led </a:t>
            </a:r>
            <a:br>
              <a:rPr lang="en-US" sz="3600" dirty="0">
                <a:effectLst/>
                <a:latin typeface="Arial" panose="020B0604020202020204" pitchFamily="34" charset="0"/>
                <a:ea typeface="Times New Roman" panose="02020603050405020304" pitchFamily="18" charset="0"/>
                <a:cs typeface="Arial" panose="020B0604020202020204" pitchFamily="34" charset="0"/>
              </a:rPr>
            </a:br>
            <a:r>
              <a:rPr lang="en-US" sz="3600" dirty="0">
                <a:effectLst/>
                <a:latin typeface="Arial" panose="020B0604020202020204" pitchFamily="34" charset="0"/>
                <a:ea typeface="Times New Roman" panose="02020603050405020304" pitchFamily="18" charset="0"/>
                <a:cs typeface="Arial" panose="020B0604020202020204" pitchFamily="34" charset="0"/>
              </a:rPr>
              <a:t>Suicide Prevention:</a:t>
            </a:r>
            <a:endParaRPr lang="en-US" sz="3600" dirty="0">
              <a:latin typeface="Arial" panose="020B0604020202020204" pitchFamily="34" charset="0"/>
              <a:cs typeface="Arial" panose="020B0604020202020204" pitchFamily="34" charset="0"/>
            </a:endParaRPr>
          </a:p>
        </p:txBody>
      </p:sp>
      <p:sp>
        <p:nvSpPr>
          <p:cNvPr id="19" name="Subtitle 2">
            <a:extLst>
              <a:ext uri="{FF2B5EF4-FFF2-40B4-BE49-F238E27FC236}">
                <a16:creationId xmlns:a16="http://schemas.microsoft.com/office/drawing/2014/main" id="{E85BAC7F-FF7B-4A4F-8FA0-7F0CDC8A0DD8}"/>
              </a:ext>
            </a:extLst>
          </p:cNvPr>
          <p:cNvSpPr>
            <a:spLocks noGrp="1"/>
          </p:cNvSpPr>
          <p:nvPr>
            <p:ph type="subTitle" idx="1"/>
          </p:nvPr>
        </p:nvSpPr>
        <p:spPr>
          <a:xfrm>
            <a:off x="612648" y="4373677"/>
            <a:ext cx="3452725" cy="301529"/>
          </a:xfrm>
        </p:spPr>
        <p:txBody>
          <a:bodyPr lIns="0" tIns="0" rIns="0" bIns="0"/>
          <a:lstStyle/>
          <a:p>
            <a:r>
              <a:rPr lang="en-US" sz="2000" dirty="0">
                <a:latin typeface="Arial"/>
                <a:cs typeface="Arial"/>
              </a:rPr>
              <a:t>Date</a:t>
            </a:r>
          </a:p>
        </p:txBody>
      </p:sp>
      <p:sp>
        <p:nvSpPr>
          <p:cNvPr id="20" name="Content Placeholder 3">
            <a:extLst>
              <a:ext uri="{FF2B5EF4-FFF2-40B4-BE49-F238E27FC236}">
                <a16:creationId xmlns:a16="http://schemas.microsoft.com/office/drawing/2014/main" id="{BD01C500-0BDE-41BB-9832-4DACD805C2F0}"/>
              </a:ext>
            </a:extLst>
          </p:cNvPr>
          <p:cNvSpPr txBox="1">
            <a:spLocks/>
          </p:cNvSpPr>
          <p:nvPr/>
        </p:nvSpPr>
        <p:spPr>
          <a:xfrm>
            <a:off x="612775" y="4950481"/>
            <a:ext cx="5231971" cy="476772"/>
          </a:xfrm>
          <a:prstGeom prst="rect">
            <a:avLst/>
          </a:prstGeom>
        </p:spPr>
        <p:txBody>
          <a:bodyPr vert="horz" lIns="0" tIns="0" rIns="0" bIns="0" rtlCol="0" anchor="t">
            <a:noAutofit/>
          </a:bodyPr>
          <a:lstStyle>
            <a:lvl1pPr marL="0" indent="0" algn="l" defTabSz="914400" rtl="0" eaLnBrk="1" latinLnBrk="0" hangingPunct="1">
              <a:lnSpc>
                <a:spcPct val="110000"/>
              </a:lnSpc>
              <a:spcBef>
                <a:spcPts val="1000"/>
              </a:spcBef>
              <a:buClr>
                <a:srgbClr val="CB1F54"/>
              </a:buClr>
              <a:buFont typeface="Arial"/>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10000"/>
              </a:lnSpc>
              <a:spcBef>
                <a:spcPts val="500"/>
              </a:spcBef>
              <a:buClr>
                <a:srgbClr val="CB1F54"/>
              </a:buClr>
              <a:buFont typeface="Arial"/>
              <a:buNone/>
              <a:defRPr sz="20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10000"/>
              </a:lnSpc>
              <a:spcBef>
                <a:spcPts val="500"/>
              </a:spcBef>
              <a:buClr>
                <a:srgbClr val="CB1F54"/>
              </a:buClr>
              <a:buFont typeface="Arial"/>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10000"/>
              </a:lnSpc>
              <a:spcBef>
                <a:spcPts val="500"/>
              </a:spcBef>
              <a:buClr>
                <a:srgbClr val="CB1F54"/>
              </a:buClr>
              <a:buFont typeface="Arial"/>
              <a:buNone/>
              <a:defRPr sz="20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rgbClr val="CB1F54"/>
              </a:buClr>
              <a:buFont typeface="Arial"/>
              <a:buNone/>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2000" dirty="0"/>
              <a:t>Speaker Title(s) </a:t>
            </a:r>
          </a:p>
        </p:txBody>
      </p:sp>
      <p:pic>
        <p:nvPicPr>
          <p:cNvPr id="3" name="Picture 2">
            <a:extLst>
              <a:ext uri="{FF2B5EF4-FFF2-40B4-BE49-F238E27FC236}">
                <a16:creationId xmlns:a16="http://schemas.microsoft.com/office/drawing/2014/main" id="{3A3ACE5A-F287-D336-66C9-20687B3E463C}"/>
              </a:ext>
            </a:extLst>
          </p:cNvPr>
          <p:cNvPicPr>
            <a:picLocks noChangeAspect="1"/>
          </p:cNvPicPr>
          <p:nvPr/>
        </p:nvPicPr>
        <p:blipFill>
          <a:blip r:embed="rId3"/>
          <a:srcRect/>
          <a:stretch/>
        </p:blipFill>
        <p:spPr>
          <a:xfrm>
            <a:off x="3205235" y="772632"/>
            <a:ext cx="3289300" cy="560070"/>
          </a:xfrm>
          <a:prstGeom prst="rect">
            <a:avLst/>
          </a:prstGeom>
        </p:spPr>
      </p:pic>
      <p:sp>
        <p:nvSpPr>
          <p:cNvPr id="2" name="TextBox 1">
            <a:extLst>
              <a:ext uri="{FF2B5EF4-FFF2-40B4-BE49-F238E27FC236}">
                <a16:creationId xmlns:a16="http://schemas.microsoft.com/office/drawing/2014/main" id="{4E4C51E6-FD00-EC82-9FBE-A055086D224B}"/>
              </a:ext>
            </a:extLst>
          </p:cNvPr>
          <p:cNvSpPr txBox="1"/>
          <p:nvPr/>
        </p:nvSpPr>
        <p:spPr>
          <a:xfrm>
            <a:off x="612648" y="3522590"/>
            <a:ext cx="5330953" cy="369332"/>
          </a:xfrm>
          <a:prstGeom prst="rect">
            <a:avLst/>
          </a:prstGeom>
          <a:noFill/>
        </p:spPr>
        <p:txBody>
          <a:bodyPr wrap="square" lIns="0" tIns="0" rIns="0" bIns="0" rtlCol="0">
            <a:spAutoFit/>
          </a:bodyPr>
          <a:lstStyle/>
          <a:p>
            <a:r>
              <a:rPr lang="en-US" sz="2400" dirty="0">
                <a:latin typeface="Arial" panose="020B0604020202020204" pitchFamily="34" charset="0"/>
                <a:cs typeface="Arial" panose="020B0604020202020204" pitchFamily="34" charset="0"/>
              </a:rPr>
              <a:t>A Web-Based Toolkit for Communities</a:t>
            </a:r>
          </a:p>
        </p:txBody>
      </p:sp>
      <p:sp>
        <p:nvSpPr>
          <p:cNvPr id="4" name="TextBox 17">
            <a:extLst>
              <a:ext uri="{FF2B5EF4-FFF2-40B4-BE49-F238E27FC236}">
                <a16:creationId xmlns:a16="http://schemas.microsoft.com/office/drawing/2014/main" id="{D808DC2F-0714-2249-87EE-5B1D053C20BD}"/>
              </a:ext>
            </a:extLst>
          </p:cNvPr>
          <p:cNvSpPr txBox="1"/>
          <p:nvPr/>
        </p:nvSpPr>
        <p:spPr>
          <a:xfrm>
            <a:off x="12374433" y="296790"/>
            <a:ext cx="2126058" cy="3108543"/>
          </a:xfrm>
          <a:prstGeom prst="rect">
            <a:avLst/>
          </a:prstGeom>
          <a:solidFill>
            <a:schemeClr val="accent3">
              <a:lumMod val="40000"/>
              <a:lumOff val="6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14400">
              <a:defRPr/>
            </a:pPr>
            <a:r>
              <a:rPr kumimoji="0" lang="en-US" sz="1400" b="1" i="0" u="none" strike="noStrike" kern="0" cap="none" spc="0" normalizeH="0" baseline="0" noProof="0" dirty="0">
                <a:ln>
                  <a:noFill/>
                </a:ln>
                <a:solidFill>
                  <a:srgbClr val="1C2532"/>
                </a:solidFill>
                <a:effectLst/>
                <a:uLnTx/>
                <a:uFillTx/>
                <a:latin typeface="Calibri" panose="020F0502020204030204"/>
              </a:rPr>
              <a:t>Note for Presenters:</a:t>
            </a:r>
          </a:p>
          <a:p>
            <a:pPr lvl="0" defTabSz="914400">
              <a:defRPr/>
            </a:pPr>
            <a:r>
              <a:rPr kumimoji="0" lang="en-US" sz="1400" i="0" u="none" strike="noStrike" kern="0" cap="none" spc="0" normalizeH="0" baseline="0" noProof="0" dirty="0">
                <a:ln>
                  <a:noFill/>
                </a:ln>
                <a:solidFill>
                  <a:srgbClr val="1C2532"/>
                </a:solidFill>
                <a:effectLst/>
                <a:uLnTx/>
                <a:uFillTx/>
                <a:latin typeface="Calibri" panose="020F0502020204030204"/>
              </a:rPr>
              <a:t>This is a </a:t>
            </a:r>
            <a:r>
              <a:rPr lang="en-US" sz="1400" kern="0" dirty="0">
                <a:solidFill>
                  <a:srgbClr val="1C2532"/>
                </a:solidFill>
              </a:rPr>
              <a:t>promotional slide deck for Community-Led Suicide Prevention</a:t>
            </a:r>
            <a:endParaRPr lang="en-US" sz="1400" kern="0" dirty="0">
              <a:solidFill>
                <a:srgbClr val="1C2532"/>
              </a:solidFill>
              <a:latin typeface="Calibri" panose="020F0502020204030204"/>
            </a:endParaRPr>
          </a:p>
          <a:p>
            <a:pPr lvl="0" defTabSz="914400">
              <a:defRPr/>
            </a:pPr>
            <a:endParaRPr lang="en-US" sz="1400" kern="0" dirty="0">
              <a:solidFill>
                <a:srgbClr val="1C2532"/>
              </a:solidFill>
              <a:latin typeface="Calibri" panose="020F0502020204030204"/>
            </a:endParaRPr>
          </a:p>
          <a:p>
            <a:pPr lvl="0" defTabSz="914400">
              <a:defRPr/>
            </a:pPr>
            <a:r>
              <a:rPr lang="en-US" sz="1400" kern="0" dirty="0">
                <a:solidFill>
                  <a:srgbClr val="1C2532"/>
                </a:solidFill>
                <a:latin typeface="Calibri" panose="020F0502020204030204"/>
              </a:rPr>
              <a:t>It includes key talking points about the toolkit in the Notes section of each slide. Users can shorten the slide deck and speaking point as needed, but must include the funding recognition slide (slide 2)</a:t>
            </a:r>
          </a:p>
        </p:txBody>
      </p:sp>
      <p:sp>
        <p:nvSpPr>
          <p:cNvPr id="5" name="Right Arrow 18">
            <a:extLst>
              <a:ext uri="{FF2B5EF4-FFF2-40B4-BE49-F238E27FC236}">
                <a16:creationId xmlns:a16="http://schemas.microsoft.com/office/drawing/2014/main" id="{41D1275B-6E5A-2B40-9B40-97E4A8B5E3E7}"/>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pic>
        <p:nvPicPr>
          <p:cNvPr id="6" name="Picture Placeholder 6">
            <a:extLst>
              <a:ext uri="{FF2B5EF4-FFF2-40B4-BE49-F238E27FC236}">
                <a16:creationId xmlns:a16="http://schemas.microsoft.com/office/drawing/2014/main" id="{33B89F98-7881-6636-5242-64B2D650DD32}"/>
              </a:ext>
            </a:extLst>
          </p:cNvPr>
          <p:cNvPicPr>
            <a:picLocks noChangeAspect="1"/>
          </p:cNvPicPr>
          <p:nvPr/>
        </p:nvPicPr>
        <p:blipFill rotWithShape="1">
          <a:blip r:embed="rId4"/>
          <a:srcRect l="1449" r="59445"/>
          <a:stretch/>
        </p:blipFill>
        <p:spPr>
          <a:xfrm>
            <a:off x="7098957" y="-9938"/>
            <a:ext cx="5105400" cy="6527706"/>
          </a:xfrm>
          <a:prstGeom prst="rect">
            <a:avLst/>
          </a:prstGeom>
          <a:effectLst>
            <a:innerShdw blurRad="599876">
              <a:prstClr val="black">
                <a:alpha val="23000"/>
              </a:prstClr>
            </a:innerShdw>
          </a:effectLst>
        </p:spPr>
      </p:pic>
    </p:spTree>
    <p:extLst>
      <p:ext uri="{BB962C8B-B14F-4D97-AF65-F5344CB8AC3E}">
        <p14:creationId xmlns:p14="http://schemas.microsoft.com/office/powerpoint/2010/main" val="228451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10</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2" name="Rectangle 1">
            <a:extLst>
              <a:ext uri="{FF2B5EF4-FFF2-40B4-BE49-F238E27FC236}">
                <a16:creationId xmlns:a16="http://schemas.microsoft.com/office/drawing/2014/main" id="{BE3D4577-1FB8-4BB4-492C-E6812A6ECB33}"/>
              </a:ext>
            </a:extLst>
          </p:cNvPr>
          <p:cNvSpPr/>
          <p:nvPr/>
        </p:nvSpPr>
        <p:spPr>
          <a:xfrm>
            <a:off x="0" y="1824984"/>
            <a:ext cx="12192000" cy="2816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D91A6D-00FE-A3A7-AA65-FE9F14B321F7}"/>
              </a:ext>
            </a:extLst>
          </p:cNvPr>
          <p:cNvSpPr txBox="1"/>
          <p:nvPr/>
        </p:nvSpPr>
        <p:spPr>
          <a:xfrm>
            <a:off x="4693962" y="2579017"/>
            <a:ext cx="6958461" cy="1331198"/>
          </a:xfrm>
          <a:prstGeom prst="rect">
            <a:avLst/>
          </a:prstGeom>
          <a:noFill/>
        </p:spPr>
        <p:txBody>
          <a:bodyPr wrap="square" rtlCol="0">
            <a:spAutoFit/>
          </a:bodyPr>
          <a:lstStyle/>
          <a:p>
            <a:pPr>
              <a:lnSpc>
                <a:spcPts val="5000"/>
              </a:lnSpc>
            </a:pPr>
            <a:r>
              <a:rPr lang="en-US" sz="4000" b="1" spc="200" dirty="0">
                <a:solidFill>
                  <a:schemeClr val="accent4">
                    <a:lumMod val="40000"/>
                    <a:lumOff val="60000"/>
                  </a:schemeClr>
                </a:solidFill>
                <a:latin typeface="Arial" panose="020B0604020202020204" pitchFamily="34" charset="0"/>
                <a:cs typeface="Arial" panose="020B0604020202020204" pitchFamily="34" charset="0"/>
              </a:rPr>
              <a:t>OVERVIEW</a:t>
            </a:r>
          </a:p>
          <a:p>
            <a:pPr>
              <a:lnSpc>
                <a:spcPts val="5000"/>
              </a:lnSpc>
            </a:pPr>
            <a:r>
              <a:rPr lang="en-US" sz="4000" b="1" dirty="0">
                <a:solidFill>
                  <a:schemeClr val="bg1"/>
                </a:solidFill>
                <a:latin typeface="Arial" panose="020B0604020202020204" pitchFamily="34" charset="0"/>
                <a:cs typeface="Arial" panose="020B0604020202020204" pitchFamily="34" charset="0"/>
              </a:rPr>
              <a:t>CLSP 7 Key Elements  </a:t>
            </a:r>
          </a:p>
        </p:txBody>
      </p:sp>
      <p:pic>
        <p:nvPicPr>
          <p:cNvPr id="5" name="Picture 4" descr="A picture containing graphical user interface&#10;&#10;Description automatically generated">
            <a:extLst>
              <a:ext uri="{FF2B5EF4-FFF2-40B4-BE49-F238E27FC236}">
                <a16:creationId xmlns:a16="http://schemas.microsoft.com/office/drawing/2014/main" id="{4C6996BC-A0B6-C7E5-B99F-D9FA7ED7E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0" y="1501704"/>
            <a:ext cx="3289299" cy="3263399"/>
          </a:xfrm>
          <a:prstGeom prst="rect">
            <a:avLst/>
          </a:prstGeom>
        </p:spPr>
      </p:pic>
    </p:spTree>
    <p:extLst>
      <p:ext uri="{BB962C8B-B14F-4D97-AF65-F5344CB8AC3E}">
        <p14:creationId xmlns:p14="http://schemas.microsoft.com/office/powerpoint/2010/main" val="1113584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806E4BB-0B05-B72C-77B3-6B2C154F3D4E}"/>
              </a:ext>
            </a:extLst>
          </p:cNvPr>
          <p:cNvSpPr/>
          <p:nvPr/>
        </p:nvSpPr>
        <p:spPr>
          <a:xfrm>
            <a:off x="0" y="1593922"/>
            <a:ext cx="12192000" cy="4920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49767"/>
            <a:ext cx="12192000" cy="1170432"/>
          </a:xfrm>
        </p:spPr>
        <p:txBody>
          <a:bodyPr/>
          <a:lstStyle/>
          <a:p>
            <a:pPr algn="ctr"/>
            <a:r>
              <a:rPr lang="en-US" sz="4000" b="1" dirty="0"/>
              <a:t>7 Key Elements for Comprehensive </a:t>
            </a:r>
            <a:br>
              <a:rPr lang="en-US" sz="4000" b="1" dirty="0"/>
            </a:br>
            <a:r>
              <a:rPr lang="en-US" sz="4000" b="1" dirty="0"/>
              <a:t>Community-Led Suicide Prevention</a:t>
            </a:r>
            <a:endParaRPr lang="en-US" sz="4000" dirty="0"/>
          </a:p>
        </p:txBody>
      </p:sp>
      <p:sp>
        <p:nvSpPr>
          <p:cNvPr id="6" name="Slide Number Placeholder 5"/>
          <p:cNvSpPr>
            <a:spLocks noGrp="1"/>
          </p:cNvSpPr>
          <p:nvPr>
            <p:ph type="sldNum" sz="quarter" idx="12"/>
          </p:nvPr>
        </p:nvSpPr>
        <p:spPr/>
        <p:txBody>
          <a:bodyPr/>
          <a:lstStyle/>
          <a:p>
            <a:fld id="{CA49D0EE-DE7F-324B-A84C-F36708423CDB}" type="slidenum">
              <a:rPr lang="en-US" smtClean="0"/>
              <a:t>11</a:t>
            </a:fld>
            <a:endParaRPr lang="en-US"/>
          </a:p>
        </p:txBody>
      </p:sp>
      <p:sp>
        <p:nvSpPr>
          <p:cNvPr id="41" name="Footer Placeholder 6">
            <a:extLst>
              <a:ext uri="{FF2B5EF4-FFF2-40B4-BE49-F238E27FC236}">
                <a16:creationId xmlns:a16="http://schemas.microsoft.com/office/drawing/2014/main" id="{F6E25356-357B-0A86-E02A-AE528AF1C70B}"/>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3" name="TextBox 2">
            <a:extLst>
              <a:ext uri="{FF2B5EF4-FFF2-40B4-BE49-F238E27FC236}">
                <a16:creationId xmlns:a16="http://schemas.microsoft.com/office/drawing/2014/main" id="{8A572E61-EA65-096E-DF51-387C5EF85B9B}"/>
              </a:ext>
            </a:extLst>
          </p:cNvPr>
          <p:cNvSpPr txBox="1"/>
          <p:nvPr/>
        </p:nvSpPr>
        <p:spPr>
          <a:xfrm>
            <a:off x="8596536" y="4291262"/>
            <a:ext cx="3280918" cy="1829155"/>
          </a:xfrm>
          <a:prstGeom prst="rect">
            <a:avLst/>
          </a:prstGeom>
          <a:noFill/>
        </p:spPr>
        <p:txBody>
          <a:bodyPr wrap="square" rtlCol="0">
            <a:spAutoFit/>
          </a:bodyPr>
          <a:lstStyle/>
          <a:p>
            <a:pPr algn="ctr">
              <a:lnSpc>
                <a:spcPts val="2260"/>
              </a:lnSpc>
            </a:pPr>
            <a:r>
              <a:rPr lang="en-US" sz="1400" dirty="0">
                <a:latin typeface="Arial" panose="020B0604020202020204" pitchFamily="34" charset="0"/>
                <a:cs typeface="Arial" panose="020B0604020202020204" pitchFamily="34" charset="0"/>
              </a:rPr>
              <a:t>Adapted from the National Action Alliance for Suicide Prevention’s report: </a:t>
            </a:r>
            <a:r>
              <a:rPr lang="en-US" sz="1400" i="1"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Transforming Communities: Key Elements for Implementation of Comprehensive Community-Based Suicide Prevention </a:t>
            </a:r>
            <a:endParaRPr lang="en-US" sz="1400" i="1" dirty="0">
              <a:solidFill>
                <a:schemeClr val="accent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D5FFBD3-1A75-2E49-5207-CE7033BC63CB}"/>
              </a:ext>
            </a:extLst>
          </p:cNvPr>
          <p:cNvSpPr txBox="1"/>
          <p:nvPr/>
        </p:nvSpPr>
        <p:spPr>
          <a:xfrm>
            <a:off x="528700" y="3556552"/>
            <a:ext cx="118465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Unity</a:t>
            </a:r>
          </a:p>
        </p:txBody>
      </p:sp>
      <p:pic>
        <p:nvPicPr>
          <p:cNvPr id="8" name="Picture 1">
            <a:extLst>
              <a:ext uri="{FF2B5EF4-FFF2-40B4-BE49-F238E27FC236}">
                <a16:creationId xmlns:a16="http://schemas.microsoft.com/office/drawing/2014/main" id="{D6954850-009B-82D2-14AE-73FCFD246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253" y="4285794"/>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2">
            <a:extLst>
              <a:ext uri="{FF2B5EF4-FFF2-40B4-BE49-F238E27FC236}">
                <a16:creationId xmlns:a16="http://schemas.microsoft.com/office/drawing/2014/main" id="{F5FFDE5E-38F9-3827-1530-52CA65662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129" y="4285794"/>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 name="Picture 3">
            <a:extLst>
              <a:ext uri="{FF2B5EF4-FFF2-40B4-BE49-F238E27FC236}">
                <a16:creationId xmlns:a16="http://schemas.microsoft.com/office/drawing/2014/main" id="{BF39C1A9-1EE3-8EDB-3C02-ADD0C42A0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3458" y="4290302"/>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4">
            <a:extLst>
              <a:ext uri="{FF2B5EF4-FFF2-40B4-BE49-F238E27FC236}">
                <a16:creationId xmlns:a16="http://schemas.microsoft.com/office/drawing/2014/main" id="{B6E64D55-4DF7-10BF-EE87-8E1696E096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921" y="2027244"/>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5">
            <a:extLst>
              <a:ext uri="{FF2B5EF4-FFF2-40B4-BE49-F238E27FC236}">
                <a16:creationId xmlns:a16="http://schemas.microsoft.com/office/drawing/2014/main" id="{E1A6F5CB-7E6D-0466-B4E8-FF2997B5BC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3980" y="2027244"/>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Picture 6">
            <a:extLst>
              <a:ext uri="{FF2B5EF4-FFF2-40B4-BE49-F238E27FC236}">
                <a16:creationId xmlns:a16="http://schemas.microsoft.com/office/drawing/2014/main" id="{5FB53027-7A7D-409C-9C46-564BA1A057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039" y="2011081"/>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 name="TextBox 43">
            <a:extLst>
              <a:ext uri="{FF2B5EF4-FFF2-40B4-BE49-F238E27FC236}">
                <a16:creationId xmlns:a16="http://schemas.microsoft.com/office/drawing/2014/main" id="{F0F9D7BA-23B3-B692-F6F5-A9590B0C7EBB}"/>
              </a:ext>
            </a:extLst>
          </p:cNvPr>
          <p:cNvSpPr txBox="1"/>
          <p:nvPr/>
        </p:nvSpPr>
        <p:spPr>
          <a:xfrm>
            <a:off x="4449560" y="3556552"/>
            <a:ext cx="155448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Integration</a:t>
            </a:r>
          </a:p>
        </p:txBody>
      </p:sp>
      <p:sp>
        <p:nvSpPr>
          <p:cNvPr id="45" name="TextBox 44">
            <a:extLst>
              <a:ext uri="{FF2B5EF4-FFF2-40B4-BE49-F238E27FC236}">
                <a16:creationId xmlns:a16="http://schemas.microsoft.com/office/drawing/2014/main" id="{EA4245ED-2A72-70CC-0CDD-AAE367A2D113}"/>
              </a:ext>
            </a:extLst>
          </p:cNvPr>
          <p:cNvSpPr txBox="1"/>
          <p:nvPr/>
        </p:nvSpPr>
        <p:spPr>
          <a:xfrm>
            <a:off x="528699" y="5823927"/>
            <a:ext cx="118465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Data</a:t>
            </a:r>
          </a:p>
        </p:txBody>
      </p:sp>
      <p:sp>
        <p:nvSpPr>
          <p:cNvPr id="52" name="TextBox 51">
            <a:extLst>
              <a:ext uri="{FF2B5EF4-FFF2-40B4-BE49-F238E27FC236}">
                <a16:creationId xmlns:a16="http://schemas.microsoft.com/office/drawing/2014/main" id="{3C681FFC-7ABA-F237-3B41-4E365582A544}"/>
              </a:ext>
            </a:extLst>
          </p:cNvPr>
          <p:cNvSpPr txBox="1"/>
          <p:nvPr/>
        </p:nvSpPr>
        <p:spPr>
          <a:xfrm>
            <a:off x="4306558" y="5823927"/>
            <a:ext cx="1840483"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Communication</a:t>
            </a:r>
          </a:p>
        </p:txBody>
      </p:sp>
      <p:sp>
        <p:nvSpPr>
          <p:cNvPr id="54" name="TextBox 53">
            <a:extLst>
              <a:ext uri="{FF2B5EF4-FFF2-40B4-BE49-F238E27FC236}">
                <a16:creationId xmlns:a16="http://schemas.microsoft.com/office/drawing/2014/main" id="{9373400D-469E-2E89-76D5-410F6802DE91}"/>
              </a:ext>
            </a:extLst>
          </p:cNvPr>
          <p:cNvSpPr txBox="1"/>
          <p:nvPr/>
        </p:nvSpPr>
        <p:spPr>
          <a:xfrm>
            <a:off x="2405965" y="3556552"/>
            <a:ext cx="155448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Planning</a:t>
            </a:r>
          </a:p>
        </p:txBody>
      </p:sp>
      <p:sp>
        <p:nvSpPr>
          <p:cNvPr id="55" name="TextBox 54">
            <a:extLst>
              <a:ext uri="{FF2B5EF4-FFF2-40B4-BE49-F238E27FC236}">
                <a16:creationId xmlns:a16="http://schemas.microsoft.com/office/drawing/2014/main" id="{D3AEF635-E71A-A9B5-8752-1D6469912507}"/>
              </a:ext>
            </a:extLst>
          </p:cNvPr>
          <p:cNvSpPr txBox="1"/>
          <p:nvPr/>
        </p:nvSpPr>
        <p:spPr>
          <a:xfrm>
            <a:off x="6511746" y="3556552"/>
            <a:ext cx="155448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Sustainability</a:t>
            </a:r>
          </a:p>
        </p:txBody>
      </p:sp>
      <p:sp>
        <p:nvSpPr>
          <p:cNvPr id="56" name="TextBox 55">
            <a:extLst>
              <a:ext uri="{FF2B5EF4-FFF2-40B4-BE49-F238E27FC236}">
                <a16:creationId xmlns:a16="http://schemas.microsoft.com/office/drawing/2014/main" id="{7223B560-6006-15A1-8209-9547D68BDBC7}"/>
              </a:ext>
            </a:extLst>
          </p:cNvPr>
          <p:cNvSpPr txBox="1"/>
          <p:nvPr/>
        </p:nvSpPr>
        <p:spPr>
          <a:xfrm>
            <a:off x="2453456" y="5823927"/>
            <a:ext cx="144780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Fit</a:t>
            </a:r>
          </a:p>
        </p:txBody>
      </p:sp>
      <p:sp>
        <p:nvSpPr>
          <p:cNvPr id="57" name="Freeform 1">
            <a:extLst>
              <a:ext uri="{FF2B5EF4-FFF2-40B4-BE49-F238E27FC236}">
                <a16:creationId xmlns:a16="http://schemas.microsoft.com/office/drawing/2014/main" id="{E12B6402-952D-12FC-D955-87A1C2F90B23}"/>
              </a:ext>
            </a:extLst>
          </p:cNvPr>
          <p:cNvSpPr>
            <a:spLocks noChangeAspect="1" noChangeArrowheads="1"/>
          </p:cNvSpPr>
          <p:nvPr/>
        </p:nvSpPr>
        <p:spPr bwMode="auto">
          <a:xfrm>
            <a:off x="-619601" y="2145026"/>
            <a:ext cx="178958" cy="137160"/>
          </a:xfrm>
          <a:custGeom>
            <a:avLst/>
            <a:gdLst>
              <a:gd name="T0" fmla="*/ 22061 w 22469"/>
              <a:gd name="T1" fmla="*/ 2375 h 17219"/>
              <a:gd name="T2" fmla="*/ 22061 w 22469"/>
              <a:gd name="T3" fmla="*/ 2375 h 17219"/>
              <a:gd name="T4" fmla="*/ 20093 w 22469"/>
              <a:gd name="T5" fmla="*/ 407 h 17219"/>
              <a:gd name="T6" fmla="*/ 19093 w 22469"/>
              <a:gd name="T7" fmla="*/ 0 h 17219"/>
              <a:gd name="T8" fmla="*/ 18124 w 22469"/>
              <a:gd name="T9" fmla="*/ 407 h 17219"/>
              <a:gd name="T10" fmla="*/ 8625 w 22469"/>
              <a:gd name="T11" fmla="*/ 9937 h 17219"/>
              <a:gd name="T12" fmla="*/ 4344 w 22469"/>
              <a:gd name="T13" fmla="*/ 5657 h 17219"/>
              <a:gd name="T14" fmla="*/ 3375 w 22469"/>
              <a:gd name="T15" fmla="*/ 5250 h 17219"/>
              <a:gd name="T16" fmla="*/ 2375 w 22469"/>
              <a:gd name="T17" fmla="*/ 5657 h 17219"/>
              <a:gd name="T18" fmla="*/ 406 w 22469"/>
              <a:gd name="T19" fmla="*/ 7625 h 17219"/>
              <a:gd name="T20" fmla="*/ 0 w 22469"/>
              <a:gd name="T21" fmla="*/ 8624 h 17219"/>
              <a:gd name="T22" fmla="*/ 406 w 22469"/>
              <a:gd name="T23" fmla="*/ 9593 h 17219"/>
              <a:gd name="T24" fmla="*/ 5656 w 22469"/>
              <a:gd name="T25" fmla="*/ 14843 h 17219"/>
              <a:gd name="T26" fmla="*/ 7625 w 22469"/>
              <a:gd name="T27" fmla="*/ 16812 h 17219"/>
              <a:gd name="T28" fmla="*/ 8625 w 22469"/>
              <a:gd name="T29" fmla="*/ 17218 h 17219"/>
              <a:gd name="T30" fmla="*/ 9594 w 22469"/>
              <a:gd name="T31" fmla="*/ 16812 h 17219"/>
              <a:gd name="T32" fmla="*/ 11562 w 22469"/>
              <a:gd name="T33" fmla="*/ 14843 h 17219"/>
              <a:gd name="T34" fmla="*/ 22061 w 22469"/>
              <a:gd name="T35" fmla="*/ 4344 h 17219"/>
              <a:gd name="T36" fmla="*/ 22468 w 22469"/>
              <a:gd name="T37" fmla="*/ 3375 h 17219"/>
              <a:gd name="T38" fmla="*/ 22061 w 22469"/>
              <a:gd name="T39" fmla="*/ 2375 h 17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69" h="17219">
                <a:moveTo>
                  <a:pt x="22061" y="2375"/>
                </a:moveTo>
                <a:lnTo>
                  <a:pt x="22061" y="2375"/>
                </a:lnTo>
                <a:cubicBezTo>
                  <a:pt x="20093" y="407"/>
                  <a:pt x="20093" y="407"/>
                  <a:pt x="20093" y="407"/>
                </a:cubicBezTo>
                <a:cubicBezTo>
                  <a:pt x="19812" y="157"/>
                  <a:pt x="19499" y="0"/>
                  <a:pt x="19093" y="0"/>
                </a:cubicBezTo>
                <a:cubicBezTo>
                  <a:pt x="18718" y="0"/>
                  <a:pt x="18374" y="157"/>
                  <a:pt x="18124" y="407"/>
                </a:cubicBezTo>
                <a:cubicBezTo>
                  <a:pt x="8625" y="9937"/>
                  <a:pt x="8625" y="9937"/>
                  <a:pt x="8625" y="9937"/>
                </a:cubicBezTo>
                <a:cubicBezTo>
                  <a:pt x="4344" y="5657"/>
                  <a:pt x="4344" y="5657"/>
                  <a:pt x="4344" y="5657"/>
                </a:cubicBezTo>
                <a:cubicBezTo>
                  <a:pt x="4063" y="5407"/>
                  <a:pt x="3750" y="5250"/>
                  <a:pt x="3375" y="5250"/>
                </a:cubicBezTo>
                <a:cubicBezTo>
                  <a:pt x="2969" y="5250"/>
                  <a:pt x="2656" y="5407"/>
                  <a:pt x="2375" y="5657"/>
                </a:cubicBezTo>
                <a:cubicBezTo>
                  <a:pt x="406" y="7625"/>
                  <a:pt x="406" y="7625"/>
                  <a:pt x="406" y="7625"/>
                </a:cubicBezTo>
                <a:cubicBezTo>
                  <a:pt x="125" y="7907"/>
                  <a:pt x="0" y="8219"/>
                  <a:pt x="0" y="8624"/>
                </a:cubicBezTo>
                <a:cubicBezTo>
                  <a:pt x="0" y="8999"/>
                  <a:pt x="125" y="9343"/>
                  <a:pt x="406" y="9593"/>
                </a:cubicBezTo>
                <a:cubicBezTo>
                  <a:pt x="5656" y="14843"/>
                  <a:pt x="5656" y="14843"/>
                  <a:pt x="5656" y="14843"/>
                </a:cubicBezTo>
                <a:cubicBezTo>
                  <a:pt x="7625" y="16812"/>
                  <a:pt x="7625" y="16812"/>
                  <a:pt x="7625" y="16812"/>
                </a:cubicBezTo>
                <a:cubicBezTo>
                  <a:pt x="7906" y="17093"/>
                  <a:pt x="8219" y="17218"/>
                  <a:pt x="8625" y="17218"/>
                </a:cubicBezTo>
                <a:cubicBezTo>
                  <a:pt x="9000" y="17218"/>
                  <a:pt x="9313" y="17093"/>
                  <a:pt x="9594" y="16812"/>
                </a:cubicBezTo>
                <a:cubicBezTo>
                  <a:pt x="11562" y="14843"/>
                  <a:pt x="11562" y="14843"/>
                  <a:pt x="11562" y="14843"/>
                </a:cubicBezTo>
                <a:cubicBezTo>
                  <a:pt x="22061" y="4344"/>
                  <a:pt x="22061" y="4344"/>
                  <a:pt x="22061" y="4344"/>
                </a:cubicBezTo>
                <a:cubicBezTo>
                  <a:pt x="22343" y="4094"/>
                  <a:pt x="22468" y="3750"/>
                  <a:pt x="22468" y="3375"/>
                </a:cubicBezTo>
                <a:cubicBezTo>
                  <a:pt x="22468" y="3000"/>
                  <a:pt x="22343" y="2657"/>
                  <a:pt x="22061" y="2375"/>
                </a:cubicBezTo>
              </a:path>
            </a:pathLst>
          </a:custGeom>
          <a:solidFill>
            <a:schemeClr val="accent2"/>
          </a:solidFill>
          <a:ln>
            <a:noFill/>
          </a:ln>
          <a:effectLst/>
        </p:spPr>
        <p:txBody>
          <a:bodyPr wrap="none" anchor="ctr"/>
          <a:lstStyle/>
          <a:p>
            <a:endParaRPr lang="en-US" dirty="0">
              <a:solidFill>
                <a:schemeClr val="accent2"/>
              </a:solidFill>
            </a:endParaRPr>
          </a:p>
        </p:txBody>
      </p:sp>
      <p:sp>
        <p:nvSpPr>
          <p:cNvPr id="58" name="Freeform 4">
            <a:extLst>
              <a:ext uri="{FF2B5EF4-FFF2-40B4-BE49-F238E27FC236}">
                <a16:creationId xmlns:a16="http://schemas.microsoft.com/office/drawing/2014/main" id="{554E164E-54B7-DB1A-A0B6-2B1BBCD76ACF}"/>
              </a:ext>
            </a:extLst>
          </p:cNvPr>
          <p:cNvSpPr>
            <a:spLocks noChangeAspect="1" noChangeArrowheads="1"/>
          </p:cNvSpPr>
          <p:nvPr/>
        </p:nvSpPr>
        <p:spPr bwMode="auto">
          <a:xfrm>
            <a:off x="-619601" y="1640088"/>
            <a:ext cx="227384" cy="182880"/>
          </a:xfrm>
          <a:custGeom>
            <a:avLst/>
            <a:gdLst>
              <a:gd name="T0" fmla="*/ 1422 w 9057"/>
              <a:gd name="T1" fmla="*/ 7130 h 7284"/>
              <a:gd name="T2" fmla="*/ 1422 w 9057"/>
              <a:gd name="T3" fmla="*/ 7130 h 7284"/>
              <a:gd name="T4" fmla="*/ 1050 w 9057"/>
              <a:gd name="T5" fmla="*/ 7283 h 7284"/>
              <a:gd name="T6" fmla="*/ 657 w 9057"/>
              <a:gd name="T7" fmla="*/ 7130 h 7284"/>
              <a:gd name="T8" fmla="*/ 153 w 9057"/>
              <a:gd name="T9" fmla="*/ 6605 h 7284"/>
              <a:gd name="T10" fmla="*/ 0 w 9057"/>
              <a:gd name="T11" fmla="*/ 6212 h 7284"/>
              <a:gd name="T12" fmla="*/ 153 w 9057"/>
              <a:gd name="T13" fmla="*/ 5818 h 7284"/>
              <a:gd name="T14" fmla="*/ 2341 w 9057"/>
              <a:gd name="T15" fmla="*/ 3630 h 7284"/>
              <a:gd name="T16" fmla="*/ 153 w 9057"/>
              <a:gd name="T17" fmla="*/ 1443 h 7284"/>
              <a:gd name="T18" fmla="*/ 0 w 9057"/>
              <a:gd name="T19" fmla="*/ 1071 h 7284"/>
              <a:gd name="T20" fmla="*/ 153 w 9057"/>
              <a:gd name="T21" fmla="*/ 677 h 7284"/>
              <a:gd name="T22" fmla="*/ 657 w 9057"/>
              <a:gd name="T23" fmla="*/ 153 h 7284"/>
              <a:gd name="T24" fmla="*/ 1050 w 9057"/>
              <a:gd name="T25" fmla="*/ 0 h 7284"/>
              <a:gd name="T26" fmla="*/ 1422 w 9057"/>
              <a:gd name="T27" fmla="*/ 153 h 7284"/>
              <a:gd name="T28" fmla="*/ 4528 w 9057"/>
              <a:gd name="T29" fmla="*/ 3258 h 7284"/>
              <a:gd name="T30" fmla="*/ 4682 w 9057"/>
              <a:gd name="T31" fmla="*/ 3630 h 7284"/>
              <a:gd name="T32" fmla="*/ 4528 w 9057"/>
              <a:gd name="T33" fmla="*/ 4024 h 7284"/>
              <a:gd name="T34" fmla="*/ 1422 w 9057"/>
              <a:gd name="T35" fmla="*/ 7130 h 7284"/>
              <a:gd name="T36" fmla="*/ 5797 w 9057"/>
              <a:gd name="T37" fmla="*/ 153 h 7284"/>
              <a:gd name="T38" fmla="*/ 5797 w 9057"/>
              <a:gd name="T39" fmla="*/ 153 h 7284"/>
              <a:gd name="T40" fmla="*/ 5425 w 9057"/>
              <a:gd name="T41" fmla="*/ 0 h 7284"/>
              <a:gd name="T42" fmla="*/ 5032 w 9057"/>
              <a:gd name="T43" fmla="*/ 153 h 7284"/>
              <a:gd name="T44" fmla="*/ 4528 w 9057"/>
              <a:gd name="T45" fmla="*/ 677 h 7284"/>
              <a:gd name="T46" fmla="*/ 4375 w 9057"/>
              <a:gd name="T47" fmla="*/ 1071 h 7284"/>
              <a:gd name="T48" fmla="*/ 4528 w 9057"/>
              <a:gd name="T49" fmla="*/ 1421 h 7284"/>
              <a:gd name="T50" fmla="*/ 6716 w 9057"/>
              <a:gd name="T51" fmla="*/ 3630 h 7284"/>
              <a:gd name="T52" fmla="*/ 4528 w 9057"/>
              <a:gd name="T53" fmla="*/ 5818 h 7284"/>
              <a:gd name="T54" fmla="*/ 4375 w 9057"/>
              <a:gd name="T55" fmla="*/ 6212 h 7284"/>
              <a:gd name="T56" fmla="*/ 4528 w 9057"/>
              <a:gd name="T57" fmla="*/ 6605 h 7284"/>
              <a:gd name="T58" fmla="*/ 5032 w 9057"/>
              <a:gd name="T59" fmla="*/ 7130 h 7284"/>
              <a:gd name="T60" fmla="*/ 5425 w 9057"/>
              <a:gd name="T61" fmla="*/ 7283 h 7284"/>
              <a:gd name="T62" fmla="*/ 5797 w 9057"/>
              <a:gd name="T63" fmla="*/ 7130 h 7284"/>
              <a:gd name="T64" fmla="*/ 8903 w 9057"/>
              <a:gd name="T65" fmla="*/ 4024 h 7284"/>
              <a:gd name="T66" fmla="*/ 9056 w 9057"/>
              <a:gd name="T67" fmla="*/ 3630 h 7284"/>
              <a:gd name="T68" fmla="*/ 8903 w 9057"/>
              <a:gd name="T69" fmla="*/ 3258 h 7284"/>
              <a:gd name="T70" fmla="*/ 5797 w 9057"/>
              <a:gd name="T71" fmla="*/ 153 h 7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57" h="7284">
                <a:moveTo>
                  <a:pt x="1422" y="7130"/>
                </a:moveTo>
                <a:lnTo>
                  <a:pt x="1422" y="7130"/>
                </a:lnTo>
                <a:cubicBezTo>
                  <a:pt x="1313" y="7239"/>
                  <a:pt x="1203" y="7283"/>
                  <a:pt x="1050" y="7283"/>
                </a:cubicBezTo>
                <a:cubicBezTo>
                  <a:pt x="897" y="7283"/>
                  <a:pt x="766" y="7239"/>
                  <a:pt x="657" y="7130"/>
                </a:cubicBezTo>
                <a:cubicBezTo>
                  <a:pt x="153" y="6605"/>
                  <a:pt x="153" y="6605"/>
                  <a:pt x="153" y="6605"/>
                </a:cubicBezTo>
                <a:cubicBezTo>
                  <a:pt x="44" y="6496"/>
                  <a:pt x="0" y="6364"/>
                  <a:pt x="0" y="6212"/>
                </a:cubicBezTo>
                <a:cubicBezTo>
                  <a:pt x="0" y="6058"/>
                  <a:pt x="44" y="5927"/>
                  <a:pt x="153" y="5818"/>
                </a:cubicBezTo>
                <a:cubicBezTo>
                  <a:pt x="2341" y="3630"/>
                  <a:pt x="2341" y="3630"/>
                  <a:pt x="2341" y="3630"/>
                </a:cubicBezTo>
                <a:cubicBezTo>
                  <a:pt x="153" y="1443"/>
                  <a:pt x="153" y="1443"/>
                  <a:pt x="153" y="1443"/>
                </a:cubicBezTo>
                <a:cubicBezTo>
                  <a:pt x="44" y="1355"/>
                  <a:pt x="0" y="1224"/>
                  <a:pt x="0" y="1071"/>
                </a:cubicBezTo>
                <a:cubicBezTo>
                  <a:pt x="0" y="918"/>
                  <a:pt x="44" y="787"/>
                  <a:pt x="153" y="677"/>
                </a:cubicBezTo>
                <a:cubicBezTo>
                  <a:pt x="657" y="153"/>
                  <a:pt x="657" y="153"/>
                  <a:pt x="657" y="153"/>
                </a:cubicBezTo>
                <a:cubicBezTo>
                  <a:pt x="766" y="44"/>
                  <a:pt x="897" y="0"/>
                  <a:pt x="1050" y="0"/>
                </a:cubicBezTo>
                <a:cubicBezTo>
                  <a:pt x="1203" y="0"/>
                  <a:pt x="1313" y="44"/>
                  <a:pt x="1422" y="153"/>
                </a:cubicBezTo>
                <a:cubicBezTo>
                  <a:pt x="4528" y="3258"/>
                  <a:pt x="4528" y="3258"/>
                  <a:pt x="4528" y="3258"/>
                </a:cubicBezTo>
                <a:cubicBezTo>
                  <a:pt x="4637" y="3368"/>
                  <a:pt x="4682" y="3477"/>
                  <a:pt x="4682" y="3630"/>
                </a:cubicBezTo>
                <a:cubicBezTo>
                  <a:pt x="4682" y="3783"/>
                  <a:pt x="4637" y="3914"/>
                  <a:pt x="4528" y="4024"/>
                </a:cubicBezTo>
                <a:lnTo>
                  <a:pt x="1422" y="7130"/>
                </a:lnTo>
                <a:close/>
                <a:moveTo>
                  <a:pt x="5797" y="153"/>
                </a:moveTo>
                <a:lnTo>
                  <a:pt x="5797" y="153"/>
                </a:lnTo>
                <a:cubicBezTo>
                  <a:pt x="5687" y="44"/>
                  <a:pt x="5578" y="0"/>
                  <a:pt x="5425" y="0"/>
                </a:cubicBezTo>
                <a:cubicBezTo>
                  <a:pt x="5272" y="0"/>
                  <a:pt x="5141" y="44"/>
                  <a:pt x="5032" y="153"/>
                </a:cubicBezTo>
                <a:cubicBezTo>
                  <a:pt x="4528" y="677"/>
                  <a:pt x="4528" y="677"/>
                  <a:pt x="4528" y="677"/>
                </a:cubicBezTo>
                <a:cubicBezTo>
                  <a:pt x="4419" y="787"/>
                  <a:pt x="4375" y="918"/>
                  <a:pt x="4375" y="1071"/>
                </a:cubicBezTo>
                <a:cubicBezTo>
                  <a:pt x="4375" y="1224"/>
                  <a:pt x="4419" y="1334"/>
                  <a:pt x="4528" y="1421"/>
                </a:cubicBezTo>
                <a:cubicBezTo>
                  <a:pt x="6716" y="3630"/>
                  <a:pt x="6716" y="3630"/>
                  <a:pt x="6716" y="3630"/>
                </a:cubicBezTo>
                <a:cubicBezTo>
                  <a:pt x="4528" y="5818"/>
                  <a:pt x="4528" y="5818"/>
                  <a:pt x="4528" y="5818"/>
                </a:cubicBezTo>
                <a:cubicBezTo>
                  <a:pt x="4419" y="5927"/>
                  <a:pt x="4375" y="6058"/>
                  <a:pt x="4375" y="6212"/>
                </a:cubicBezTo>
                <a:cubicBezTo>
                  <a:pt x="4375" y="6364"/>
                  <a:pt x="4419" y="6496"/>
                  <a:pt x="4528" y="6605"/>
                </a:cubicBezTo>
                <a:cubicBezTo>
                  <a:pt x="5032" y="7130"/>
                  <a:pt x="5032" y="7130"/>
                  <a:pt x="5032" y="7130"/>
                </a:cubicBezTo>
                <a:cubicBezTo>
                  <a:pt x="5141" y="7239"/>
                  <a:pt x="5272" y="7283"/>
                  <a:pt x="5425" y="7283"/>
                </a:cubicBezTo>
                <a:cubicBezTo>
                  <a:pt x="5578" y="7283"/>
                  <a:pt x="5687" y="7239"/>
                  <a:pt x="5797" y="7130"/>
                </a:cubicBezTo>
                <a:cubicBezTo>
                  <a:pt x="8903" y="4024"/>
                  <a:pt x="8903" y="4024"/>
                  <a:pt x="8903" y="4024"/>
                </a:cubicBezTo>
                <a:cubicBezTo>
                  <a:pt x="9012" y="3914"/>
                  <a:pt x="9056" y="3783"/>
                  <a:pt x="9056" y="3630"/>
                </a:cubicBezTo>
                <a:cubicBezTo>
                  <a:pt x="9056" y="3477"/>
                  <a:pt x="9012" y="3368"/>
                  <a:pt x="8903" y="3258"/>
                </a:cubicBezTo>
                <a:lnTo>
                  <a:pt x="5797" y="153"/>
                </a:lnTo>
                <a:close/>
              </a:path>
            </a:pathLst>
          </a:custGeom>
          <a:solidFill>
            <a:srgbClr val="006080"/>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C2532"/>
              </a:solidFill>
              <a:effectLst/>
              <a:uLnTx/>
              <a:uFillTx/>
              <a:latin typeface="Calibri"/>
              <a:ea typeface="+mn-ea"/>
              <a:cs typeface="+mn-cs"/>
            </a:endParaRPr>
          </a:p>
        </p:txBody>
      </p:sp>
      <p:pic>
        <p:nvPicPr>
          <p:cNvPr id="59" name="Picture 7">
            <a:extLst>
              <a:ext uri="{FF2B5EF4-FFF2-40B4-BE49-F238E27FC236}">
                <a16:creationId xmlns:a16="http://schemas.microsoft.com/office/drawing/2014/main" id="{FE0F941A-619D-403A-4463-C5869FCE20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63862" y="2027244"/>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 name="Oval 62">
            <a:extLst>
              <a:ext uri="{FF2B5EF4-FFF2-40B4-BE49-F238E27FC236}">
                <a16:creationId xmlns:a16="http://schemas.microsoft.com/office/drawing/2014/main" id="{C0996797-1DA7-AA37-D6FC-DE691023958F}"/>
              </a:ext>
            </a:extLst>
          </p:cNvPr>
          <p:cNvSpPr>
            <a:spLocks noChangeAspect="1"/>
          </p:cNvSpPr>
          <p:nvPr/>
        </p:nvSpPr>
        <p:spPr>
          <a:xfrm>
            <a:off x="6563862" y="4417890"/>
            <a:ext cx="1371715" cy="1371600"/>
          </a:xfrm>
          <a:prstGeom prst="ellipse">
            <a:avLst/>
          </a:prstGeom>
          <a:solidFill>
            <a:srgbClr val="005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56F5B66-637B-EBF7-C8E5-2AC059376035}"/>
              </a:ext>
            </a:extLst>
          </p:cNvPr>
          <p:cNvSpPr txBox="1"/>
          <p:nvPr/>
        </p:nvSpPr>
        <p:spPr>
          <a:xfrm>
            <a:off x="6563862" y="4878754"/>
            <a:ext cx="1371600" cy="523220"/>
          </a:xfrm>
          <a:prstGeom prst="rect">
            <a:avLst/>
          </a:prstGeom>
          <a:noFill/>
        </p:spPr>
        <p:txBody>
          <a:bodyPr wrap="square" rtlCol="0">
            <a:spAutoFit/>
          </a:bodyPr>
          <a:lstStyle/>
          <a:p>
            <a:pPr algn="ctr"/>
            <a:r>
              <a:rPr lang="en-US" sz="1600" b="1" spc="100" dirty="0">
                <a:solidFill>
                  <a:schemeClr val="bg1"/>
                </a:solidFill>
                <a:latin typeface="Arial" panose="020B0604020202020204" pitchFamily="34" charset="0"/>
                <a:cs typeface="Arial" panose="020B0604020202020204" pitchFamily="34" charset="0"/>
              </a:rPr>
              <a:t>TOOLKIT</a:t>
            </a:r>
          </a:p>
          <a:p>
            <a:pPr algn="ctr"/>
            <a:r>
              <a:rPr lang="en-US" sz="1200" dirty="0">
                <a:solidFill>
                  <a:schemeClr val="bg1"/>
                </a:solidFill>
                <a:latin typeface="Arial" panose="020B0604020202020204" pitchFamily="34" charset="0"/>
                <a:cs typeface="Arial" panose="020B0604020202020204" pitchFamily="34" charset="0"/>
              </a:rPr>
              <a:t>7 ELEMENTS</a:t>
            </a:r>
          </a:p>
        </p:txBody>
      </p:sp>
      <p:cxnSp>
        <p:nvCxnSpPr>
          <p:cNvPr id="66" name="Straight Connector 65">
            <a:extLst>
              <a:ext uri="{FF2B5EF4-FFF2-40B4-BE49-F238E27FC236}">
                <a16:creationId xmlns:a16="http://schemas.microsoft.com/office/drawing/2014/main" id="{E8A42C19-CD65-CD4D-8D9A-731D95F7BF6D}"/>
              </a:ext>
            </a:extLst>
          </p:cNvPr>
          <p:cNvCxnSpPr>
            <a:cxnSpLocks/>
          </p:cNvCxnSpPr>
          <p:nvPr/>
        </p:nvCxnSpPr>
        <p:spPr>
          <a:xfrm>
            <a:off x="8353167" y="2027244"/>
            <a:ext cx="0" cy="4135237"/>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pic>
        <p:nvPicPr>
          <p:cNvPr id="68" name="Picture 67">
            <a:extLst>
              <a:ext uri="{FF2B5EF4-FFF2-40B4-BE49-F238E27FC236}">
                <a16:creationId xmlns:a16="http://schemas.microsoft.com/office/drawing/2014/main" id="{D7406278-8D09-E01A-9EFA-2A8596BFD550}"/>
              </a:ext>
            </a:extLst>
          </p:cNvPr>
          <p:cNvPicPr>
            <a:picLocks noChangeAspect="1"/>
          </p:cNvPicPr>
          <p:nvPr/>
        </p:nvPicPr>
        <p:blipFill rotWithShape="1">
          <a:blip r:embed="rId11"/>
          <a:srcRect l="16683" t="18628" r="67243" b="8431"/>
          <a:stretch/>
        </p:blipFill>
        <p:spPr>
          <a:xfrm>
            <a:off x="9453098" y="2028681"/>
            <a:ext cx="1567794" cy="2000918"/>
          </a:xfrm>
          <a:prstGeom prst="rect">
            <a:avLst/>
          </a:prstGeom>
          <a:effectLst>
            <a:glow rad="50800">
              <a:schemeClr val="accent5">
                <a:satMod val="175000"/>
                <a:alpha val="10294"/>
              </a:schemeClr>
            </a:glow>
          </a:effectLst>
        </p:spPr>
      </p:pic>
    </p:spTree>
    <p:extLst>
      <p:ext uri="{BB962C8B-B14F-4D97-AF65-F5344CB8AC3E}">
        <p14:creationId xmlns:p14="http://schemas.microsoft.com/office/powerpoint/2010/main" val="41255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49F5D2-4770-CFF7-C79B-919445839597}"/>
              </a:ext>
            </a:extLst>
          </p:cNvPr>
          <p:cNvSpPr/>
          <p:nvPr/>
        </p:nvSpPr>
        <p:spPr>
          <a:xfrm>
            <a:off x="0" y="1881502"/>
            <a:ext cx="12192000" cy="46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ff-page Connector 24">
            <a:extLst>
              <a:ext uri="{FF2B5EF4-FFF2-40B4-BE49-F238E27FC236}">
                <a16:creationId xmlns:a16="http://schemas.microsoft.com/office/drawing/2014/main" id="{2FF0B6ED-6DFD-E054-42E6-F592BFD02698}"/>
              </a:ext>
            </a:extLst>
          </p:cNvPr>
          <p:cNvSpPr/>
          <p:nvPr/>
        </p:nvSpPr>
        <p:spPr>
          <a:xfrm>
            <a:off x="6598553"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ff-page Connector 14">
            <a:extLst>
              <a:ext uri="{FF2B5EF4-FFF2-40B4-BE49-F238E27FC236}">
                <a16:creationId xmlns:a16="http://schemas.microsoft.com/office/drawing/2014/main" id="{26070B79-6E99-D23E-6FEE-0A00C7C2A050}"/>
              </a:ext>
            </a:extLst>
          </p:cNvPr>
          <p:cNvSpPr>
            <a:spLocks/>
          </p:cNvSpPr>
          <p:nvPr/>
        </p:nvSpPr>
        <p:spPr>
          <a:xfrm>
            <a:off x="704380" y="1898325"/>
            <a:ext cx="1728216"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2648" y="423490"/>
            <a:ext cx="10972800" cy="604989"/>
          </a:xfrm>
        </p:spPr>
        <p:txBody>
          <a:bodyPr/>
          <a:lstStyle/>
          <a:p>
            <a:r>
              <a:rPr lang="en-US" dirty="0"/>
              <a:t>Community-Led Suicide Prevention </a:t>
            </a:r>
          </a:p>
        </p:txBody>
      </p:sp>
      <p:sp>
        <p:nvSpPr>
          <p:cNvPr id="6" name="Slide Number Placeholder 5"/>
          <p:cNvSpPr>
            <a:spLocks noGrp="1"/>
          </p:cNvSpPr>
          <p:nvPr>
            <p:ph type="sldNum" sz="quarter" idx="12"/>
          </p:nvPr>
        </p:nvSpPr>
        <p:spPr/>
        <p:txBody>
          <a:bodyPr/>
          <a:lstStyle/>
          <a:p>
            <a:fld id="{CA49D0EE-DE7F-324B-A84C-F36708423CDB}" type="slidenum">
              <a:rPr lang="en-US" smtClean="0"/>
              <a:t>12</a:t>
            </a:fld>
            <a:endParaRPr lang="en-US"/>
          </a:p>
        </p:txBody>
      </p:sp>
      <p:sp>
        <p:nvSpPr>
          <p:cNvPr id="94" name="TextBox 93">
            <a:extLst>
              <a:ext uri="{FF2B5EF4-FFF2-40B4-BE49-F238E27FC236}">
                <a16:creationId xmlns:a16="http://schemas.microsoft.com/office/drawing/2014/main" id="{A9064AAF-75F3-4C9D-B137-82B073E706F0}"/>
              </a:ext>
            </a:extLst>
          </p:cNvPr>
          <p:cNvSpPr txBox="1"/>
          <p:nvPr/>
        </p:nvSpPr>
        <p:spPr>
          <a:xfrm>
            <a:off x="2698554" y="2433903"/>
            <a:ext cx="3722636" cy="2908489"/>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develop broad–based support for a shared vision</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Identifying leaders and partners and building their capacity</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Working with community coalitions and advisory groups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Creating a shared vision </a:t>
            </a:r>
          </a:p>
        </p:txBody>
      </p:sp>
      <p:sp>
        <p:nvSpPr>
          <p:cNvPr id="96" name="TextBox 95">
            <a:extLst>
              <a:ext uri="{FF2B5EF4-FFF2-40B4-BE49-F238E27FC236}">
                <a16:creationId xmlns:a16="http://schemas.microsoft.com/office/drawing/2014/main" id="{EBAF0B0C-91AD-405E-94A6-749E513D9707}"/>
              </a:ext>
            </a:extLst>
          </p:cNvPr>
          <p:cNvSpPr txBox="1"/>
          <p:nvPr/>
        </p:nvSpPr>
        <p:spPr>
          <a:xfrm>
            <a:off x="8615906" y="2423270"/>
            <a:ext cx="3381597" cy="3585597"/>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use data to guide action and improve efforts</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Accessing systems data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for planning</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Gathering information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on community context</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Using data to assess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progress and make changes</a:t>
            </a:r>
          </a:p>
          <a:p>
            <a:endParaRPr lang="en-US" sz="1700" dirty="0">
              <a:latin typeface="Arial" panose="020B0604020202020204" pitchFamily="34" charset="0"/>
              <a:cs typeface="Arial" panose="020B0604020202020204" pitchFamily="34" charset="0"/>
            </a:endParaRPr>
          </a:p>
        </p:txBody>
      </p:sp>
      <p:sp>
        <p:nvSpPr>
          <p:cNvPr id="17" name="Footer Placeholder 6">
            <a:extLst>
              <a:ext uri="{FF2B5EF4-FFF2-40B4-BE49-F238E27FC236}">
                <a16:creationId xmlns:a16="http://schemas.microsoft.com/office/drawing/2014/main" id="{465E77AE-3F72-7A93-FAC1-D675A8CDCA43}"/>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CCD50878-9788-D6E4-924B-6EB84743DA98}"/>
              </a:ext>
            </a:extLst>
          </p:cNvPr>
          <p:cNvSpPr txBox="1"/>
          <p:nvPr/>
        </p:nvSpPr>
        <p:spPr>
          <a:xfrm>
            <a:off x="12489050" y="283897"/>
            <a:ext cx="1903225" cy="2031325"/>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p>
          <a:p>
            <a:r>
              <a:rPr lang="en-US" dirty="0"/>
              <a:t>Slides 12‒15 can be removed if you do not want to go in-depth on the 7 key elements. </a:t>
            </a:r>
          </a:p>
        </p:txBody>
      </p:sp>
      <p:sp>
        <p:nvSpPr>
          <p:cNvPr id="7" name="Right Arrow 18">
            <a:extLst>
              <a:ext uri="{FF2B5EF4-FFF2-40B4-BE49-F238E27FC236}">
                <a16:creationId xmlns:a16="http://schemas.microsoft.com/office/drawing/2014/main" id="{0B791B4A-D641-EF4F-1B37-8FC5B67B9C45}"/>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 name="TextBox 2">
            <a:extLst>
              <a:ext uri="{FF2B5EF4-FFF2-40B4-BE49-F238E27FC236}">
                <a16:creationId xmlns:a16="http://schemas.microsoft.com/office/drawing/2014/main" id="{41F4C200-CE0A-83B9-368A-5D2059093774}"/>
              </a:ext>
            </a:extLst>
          </p:cNvPr>
          <p:cNvSpPr txBox="1"/>
          <p:nvPr/>
        </p:nvSpPr>
        <p:spPr>
          <a:xfrm>
            <a:off x="704380" y="3860693"/>
            <a:ext cx="17299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Unity</a:t>
            </a:r>
          </a:p>
        </p:txBody>
      </p:sp>
      <p:pic>
        <p:nvPicPr>
          <p:cNvPr id="8" name="Picture 6">
            <a:extLst>
              <a:ext uri="{FF2B5EF4-FFF2-40B4-BE49-F238E27FC236}">
                <a16:creationId xmlns:a16="http://schemas.microsoft.com/office/drawing/2014/main" id="{214B05A8-B0DE-C77F-D4AC-A232269CB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40" y="2315222"/>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a:extLst>
              <a:ext uri="{FF2B5EF4-FFF2-40B4-BE49-F238E27FC236}">
                <a16:creationId xmlns:a16="http://schemas.microsoft.com/office/drawing/2014/main" id="{25DF69AF-B220-17EA-1116-2ADC19044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9335" y="2291082"/>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a16="http://schemas.microsoft.com/office/drawing/2014/main" id="{A5603090-78D7-2DAD-D11D-7E4AB77150F6}"/>
              </a:ext>
            </a:extLst>
          </p:cNvPr>
          <p:cNvSpPr txBox="1"/>
          <p:nvPr/>
        </p:nvSpPr>
        <p:spPr>
          <a:xfrm>
            <a:off x="6615687" y="3836553"/>
            <a:ext cx="1690381"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Data</a:t>
            </a:r>
          </a:p>
        </p:txBody>
      </p:sp>
      <p:sp>
        <p:nvSpPr>
          <p:cNvPr id="14" name="Rectangle 13">
            <a:extLst>
              <a:ext uri="{FF2B5EF4-FFF2-40B4-BE49-F238E27FC236}">
                <a16:creationId xmlns:a16="http://schemas.microsoft.com/office/drawing/2014/main" id="{47863261-ACAD-6E67-1AF2-073B06DBAA9D}"/>
              </a:ext>
            </a:extLst>
          </p:cNvPr>
          <p:cNvSpPr/>
          <p:nvPr/>
        </p:nvSpPr>
        <p:spPr>
          <a:xfrm>
            <a:off x="0" y="1278399"/>
            <a:ext cx="12192000" cy="6199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BA0589-5D07-4393-8EB9-FFDD352F8F0E}"/>
              </a:ext>
            </a:extLst>
          </p:cNvPr>
          <p:cNvSpPr txBox="1"/>
          <p:nvPr/>
        </p:nvSpPr>
        <p:spPr>
          <a:xfrm>
            <a:off x="612648" y="1359882"/>
            <a:ext cx="1111391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7 Key Elements for Comprehensive Community-based Suicide Prevention: </a:t>
            </a:r>
          </a:p>
        </p:txBody>
      </p:sp>
    </p:spTree>
    <p:extLst>
      <p:ext uri="{BB962C8B-B14F-4D97-AF65-F5344CB8AC3E}">
        <p14:creationId xmlns:p14="http://schemas.microsoft.com/office/powerpoint/2010/main" val="105467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49F5D2-4770-CFF7-C79B-919445839597}"/>
              </a:ext>
            </a:extLst>
          </p:cNvPr>
          <p:cNvSpPr/>
          <p:nvPr/>
        </p:nvSpPr>
        <p:spPr>
          <a:xfrm>
            <a:off x="0" y="1881502"/>
            <a:ext cx="12192000" cy="46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ff-page Connector 24">
            <a:extLst>
              <a:ext uri="{FF2B5EF4-FFF2-40B4-BE49-F238E27FC236}">
                <a16:creationId xmlns:a16="http://schemas.microsoft.com/office/drawing/2014/main" id="{2FF0B6ED-6DFD-E054-42E6-F592BFD02698}"/>
              </a:ext>
            </a:extLst>
          </p:cNvPr>
          <p:cNvSpPr/>
          <p:nvPr/>
        </p:nvSpPr>
        <p:spPr>
          <a:xfrm>
            <a:off x="6598553"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ff-page Connector 14">
            <a:extLst>
              <a:ext uri="{FF2B5EF4-FFF2-40B4-BE49-F238E27FC236}">
                <a16:creationId xmlns:a16="http://schemas.microsoft.com/office/drawing/2014/main" id="{26070B79-6E99-D23E-6FEE-0A00C7C2A050}"/>
              </a:ext>
            </a:extLst>
          </p:cNvPr>
          <p:cNvSpPr/>
          <p:nvPr/>
        </p:nvSpPr>
        <p:spPr>
          <a:xfrm>
            <a:off x="704380"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2648" y="423490"/>
            <a:ext cx="10972800" cy="604989"/>
          </a:xfrm>
        </p:spPr>
        <p:txBody>
          <a:bodyPr/>
          <a:lstStyle/>
          <a:p>
            <a:r>
              <a:rPr lang="en-US" dirty="0"/>
              <a:t>Community-Led Suicide Prevention </a:t>
            </a:r>
          </a:p>
        </p:txBody>
      </p:sp>
      <p:sp>
        <p:nvSpPr>
          <p:cNvPr id="6" name="Slide Number Placeholder 5"/>
          <p:cNvSpPr>
            <a:spLocks noGrp="1"/>
          </p:cNvSpPr>
          <p:nvPr>
            <p:ph type="sldNum" sz="quarter" idx="12"/>
          </p:nvPr>
        </p:nvSpPr>
        <p:spPr/>
        <p:txBody>
          <a:bodyPr/>
          <a:lstStyle/>
          <a:p>
            <a:fld id="{CA49D0EE-DE7F-324B-A84C-F36708423CDB}" type="slidenum">
              <a:rPr lang="en-US" smtClean="0"/>
              <a:t>13</a:t>
            </a:fld>
            <a:endParaRPr lang="en-US"/>
          </a:p>
        </p:txBody>
      </p:sp>
      <p:sp>
        <p:nvSpPr>
          <p:cNvPr id="94" name="TextBox 93">
            <a:extLst>
              <a:ext uri="{FF2B5EF4-FFF2-40B4-BE49-F238E27FC236}">
                <a16:creationId xmlns:a16="http://schemas.microsoft.com/office/drawing/2014/main" id="{A9064AAF-75F3-4C9D-B137-82B073E706F0}"/>
              </a:ext>
            </a:extLst>
          </p:cNvPr>
          <p:cNvSpPr txBox="1"/>
          <p:nvPr/>
        </p:nvSpPr>
        <p:spPr>
          <a:xfrm>
            <a:off x="2698554" y="2433903"/>
            <a:ext cx="3722636" cy="2908489"/>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use a strategic </a:t>
            </a:r>
            <a:br>
              <a:rPr lang="en-US" sz="1700" b="1" dirty="0">
                <a:latin typeface="Arial" panose="020B0604020202020204" pitchFamily="34" charset="0"/>
                <a:cs typeface="Arial" panose="020B0604020202020204" pitchFamily="34" charset="0"/>
              </a:rPr>
            </a:br>
            <a:r>
              <a:rPr lang="en-US" sz="1700" b="1" dirty="0">
                <a:latin typeface="Arial" panose="020B0604020202020204" pitchFamily="34" charset="0"/>
                <a:cs typeface="Arial" panose="020B0604020202020204" pitchFamily="34" charset="0"/>
              </a:rPr>
              <a:t>planning process</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Laying out a strategic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planning process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Using data to choose goals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and objectives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Putting your plan into action</a:t>
            </a:r>
          </a:p>
        </p:txBody>
      </p:sp>
      <p:sp>
        <p:nvSpPr>
          <p:cNvPr id="96" name="TextBox 95">
            <a:extLst>
              <a:ext uri="{FF2B5EF4-FFF2-40B4-BE49-F238E27FC236}">
                <a16:creationId xmlns:a16="http://schemas.microsoft.com/office/drawing/2014/main" id="{EBAF0B0C-91AD-405E-94A6-749E513D9707}"/>
              </a:ext>
            </a:extLst>
          </p:cNvPr>
          <p:cNvSpPr txBox="1"/>
          <p:nvPr/>
        </p:nvSpPr>
        <p:spPr>
          <a:xfrm>
            <a:off x="8615906" y="2423270"/>
            <a:ext cx="3381597" cy="2908489"/>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align activities with community culture and needs</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Assessing and developing community readiness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Involving diverse populations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Incorporating community context and culture</a:t>
            </a:r>
          </a:p>
        </p:txBody>
      </p:sp>
      <p:sp>
        <p:nvSpPr>
          <p:cNvPr id="17" name="Footer Placeholder 6">
            <a:extLst>
              <a:ext uri="{FF2B5EF4-FFF2-40B4-BE49-F238E27FC236}">
                <a16:creationId xmlns:a16="http://schemas.microsoft.com/office/drawing/2014/main" id="{465E77AE-3F72-7A93-FAC1-D675A8CDCA43}"/>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CCD50878-9788-D6E4-924B-6EB84743DA98}"/>
              </a:ext>
            </a:extLst>
          </p:cNvPr>
          <p:cNvSpPr txBox="1"/>
          <p:nvPr/>
        </p:nvSpPr>
        <p:spPr>
          <a:xfrm>
            <a:off x="12489050" y="283897"/>
            <a:ext cx="1903225" cy="2031325"/>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p>
          <a:p>
            <a:r>
              <a:rPr lang="en-US" dirty="0"/>
              <a:t>Slides 12‒15 can be removed if you do not want to go in-depth on the 7 key elements. </a:t>
            </a:r>
          </a:p>
        </p:txBody>
      </p:sp>
      <p:sp>
        <p:nvSpPr>
          <p:cNvPr id="7" name="Right Arrow 18">
            <a:extLst>
              <a:ext uri="{FF2B5EF4-FFF2-40B4-BE49-F238E27FC236}">
                <a16:creationId xmlns:a16="http://schemas.microsoft.com/office/drawing/2014/main" id="{0B791B4A-D641-EF4F-1B37-8FC5B67B9C45}"/>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 name="TextBox 2">
            <a:extLst>
              <a:ext uri="{FF2B5EF4-FFF2-40B4-BE49-F238E27FC236}">
                <a16:creationId xmlns:a16="http://schemas.microsoft.com/office/drawing/2014/main" id="{41F4C200-CE0A-83B9-368A-5D2059093774}"/>
              </a:ext>
            </a:extLst>
          </p:cNvPr>
          <p:cNvSpPr txBox="1"/>
          <p:nvPr/>
        </p:nvSpPr>
        <p:spPr>
          <a:xfrm>
            <a:off x="704380" y="3860693"/>
            <a:ext cx="17299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Planning</a:t>
            </a:r>
          </a:p>
        </p:txBody>
      </p:sp>
      <p:sp>
        <p:nvSpPr>
          <p:cNvPr id="11" name="TextBox 10">
            <a:extLst>
              <a:ext uri="{FF2B5EF4-FFF2-40B4-BE49-F238E27FC236}">
                <a16:creationId xmlns:a16="http://schemas.microsoft.com/office/drawing/2014/main" id="{A5603090-78D7-2DAD-D11D-7E4AB77150F6}"/>
              </a:ext>
            </a:extLst>
          </p:cNvPr>
          <p:cNvSpPr txBox="1"/>
          <p:nvPr/>
        </p:nvSpPr>
        <p:spPr>
          <a:xfrm>
            <a:off x="6615687" y="3836553"/>
            <a:ext cx="1712766"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Fit</a:t>
            </a:r>
          </a:p>
        </p:txBody>
      </p:sp>
      <p:sp>
        <p:nvSpPr>
          <p:cNvPr id="14" name="Rectangle 13">
            <a:extLst>
              <a:ext uri="{FF2B5EF4-FFF2-40B4-BE49-F238E27FC236}">
                <a16:creationId xmlns:a16="http://schemas.microsoft.com/office/drawing/2014/main" id="{47863261-ACAD-6E67-1AF2-073B06DBAA9D}"/>
              </a:ext>
            </a:extLst>
          </p:cNvPr>
          <p:cNvSpPr/>
          <p:nvPr/>
        </p:nvSpPr>
        <p:spPr>
          <a:xfrm>
            <a:off x="0" y="1278399"/>
            <a:ext cx="12192000" cy="6199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BA0589-5D07-4393-8EB9-FFDD352F8F0E}"/>
              </a:ext>
            </a:extLst>
          </p:cNvPr>
          <p:cNvSpPr txBox="1"/>
          <p:nvPr/>
        </p:nvSpPr>
        <p:spPr>
          <a:xfrm>
            <a:off x="612648" y="1359882"/>
            <a:ext cx="1111391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7 Key Elements for Comprehensive Community-based Suicide Prevention: </a:t>
            </a:r>
          </a:p>
        </p:txBody>
      </p:sp>
      <p:pic>
        <p:nvPicPr>
          <p:cNvPr id="9" name="Picture 5">
            <a:extLst>
              <a:ext uri="{FF2B5EF4-FFF2-40B4-BE49-F238E27FC236}">
                <a16:creationId xmlns:a16="http://schemas.microsoft.com/office/drawing/2014/main" id="{B2C56DE7-7799-3721-D32F-E483F34C93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30" y="2285049"/>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3">
            <a:extLst>
              <a:ext uri="{FF2B5EF4-FFF2-40B4-BE49-F238E27FC236}">
                <a16:creationId xmlns:a16="http://schemas.microsoft.com/office/drawing/2014/main" id="{8A733923-02CB-85FD-1EAD-F206105C9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603" y="2285049"/>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9055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49F5D2-4770-CFF7-C79B-919445839597}"/>
              </a:ext>
            </a:extLst>
          </p:cNvPr>
          <p:cNvSpPr/>
          <p:nvPr/>
        </p:nvSpPr>
        <p:spPr>
          <a:xfrm>
            <a:off x="0" y="1881502"/>
            <a:ext cx="12192000" cy="46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ff-page Connector 14">
            <a:extLst>
              <a:ext uri="{FF2B5EF4-FFF2-40B4-BE49-F238E27FC236}">
                <a16:creationId xmlns:a16="http://schemas.microsoft.com/office/drawing/2014/main" id="{26070B79-6E99-D23E-6FEE-0A00C7C2A050}"/>
              </a:ext>
            </a:extLst>
          </p:cNvPr>
          <p:cNvSpPr/>
          <p:nvPr/>
        </p:nvSpPr>
        <p:spPr>
          <a:xfrm>
            <a:off x="704380"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12648" y="423490"/>
            <a:ext cx="10972800" cy="604989"/>
          </a:xfrm>
        </p:spPr>
        <p:txBody>
          <a:bodyPr/>
          <a:lstStyle/>
          <a:p>
            <a:r>
              <a:rPr lang="en-US" dirty="0"/>
              <a:t>Community-Led Suicide Prevention </a:t>
            </a:r>
          </a:p>
        </p:txBody>
      </p:sp>
      <p:sp>
        <p:nvSpPr>
          <p:cNvPr id="6" name="Slide Number Placeholder 5"/>
          <p:cNvSpPr>
            <a:spLocks noGrp="1"/>
          </p:cNvSpPr>
          <p:nvPr>
            <p:ph type="sldNum" sz="quarter" idx="12"/>
          </p:nvPr>
        </p:nvSpPr>
        <p:spPr/>
        <p:txBody>
          <a:bodyPr/>
          <a:lstStyle/>
          <a:p>
            <a:fld id="{CA49D0EE-DE7F-324B-A84C-F36708423CDB}" type="slidenum">
              <a:rPr lang="en-US" smtClean="0"/>
              <a:t>14</a:t>
            </a:fld>
            <a:endParaRPr lang="en-US"/>
          </a:p>
        </p:txBody>
      </p:sp>
      <p:sp>
        <p:nvSpPr>
          <p:cNvPr id="94" name="TextBox 93">
            <a:extLst>
              <a:ext uri="{FF2B5EF4-FFF2-40B4-BE49-F238E27FC236}">
                <a16:creationId xmlns:a16="http://schemas.microsoft.com/office/drawing/2014/main" id="{A9064AAF-75F3-4C9D-B137-82B073E706F0}"/>
              </a:ext>
            </a:extLst>
          </p:cNvPr>
          <p:cNvSpPr txBox="1"/>
          <p:nvPr/>
        </p:nvSpPr>
        <p:spPr>
          <a:xfrm>
            <a:off x="2698554" y="2433903"/>
            <a:ext cx="3722636" cy="2492990"/>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use multiple, complementary approaches</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2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Combining multiple, evidence-informed approaches</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Facilitating efforts with diverse settings and populations</a:t>
            </a:r>
          </a:p>
        </p:txBody>
      </p:sp>
      <p:sp>
        <p:nvSpPr>
          <p:cNvPr id="17" name="Footer Placeholder 6">
            <a:extLst>
              <a:ext uri="{FF2B5EF4-FFF2-40B4-BE49-F238E27FC236}">
                <a16:creationId xmlns:a16="http://schemas.microsoft.com/office/drawing/2014/main" id="{465E77AE-3F72-7A93-FAC1-D675A8CDCA43}"/>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CCD50878-9788-D6E4-924B-6EB84743DA98}"/>
              </a:ext>
            </a:extLst>
          </p:cNvPr>
          <p:cNvSpPr txBox="1"/>
          <p:nvPr/>
        </p:nvSpPr>
        <p:spPr>
          <a:xfrm>
            <a:off x="12489050" y="283897"/>
            <a:ext cx="1903225" cy="2031325"/>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p>
          <a:p>
            <a:r>
              <a:rPr lang="en-US" dirty="0"/>
              <a:t>Slides 12‒15 can be removed if you do not want to go in-depth on the 7 key elements. </a:t>
            </a:r>
          </a:p>
        </p:txBody>
      </p:sp>
      <p:sp>
        <p:nvSpPr>
          <p:cNvPr id="7" name="Right Arrow 18">
            <a:extLst>
              <a:ext uri="{FF2B5EF4-FFF2-40B4-BE49-F238E27FC236}">
                <a16:creationId xmlns:a16="http://schemas.microsoft.com/office/drawing/2014/main" id="{0B791B4A-D641-EF4F-1B37-8FC5B67B9C45}"/>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 name="TextBox 2">
            <a:extLst>
              <a:ext uri="{FF2B5EF4-FFF2-40B4-BE49-F238E27FC236}">
                <a16:creationId xmlns:a16="http://schemas.microsoft.com/office/drawing/2014/main" id="{41F4C200-CE0A-83B9-368A-5D2059093774}"/>
              </a:ext>
            </a:extLst>
          </p:cNvPr>
          <p:cNvSpPr txBox="1"/>
          <p:nvPr/>
        </p:nvSpPr>
        <p:spPr>
          <a:xfrm>
            <a:off x="704380" y="3860693"/>
            <a:ext cx="1729900"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Integration</a:t>
            </a:r>
          </a:p>
        </p:txBody>
      </p:sp>
      <p:sp>
        <p:nvSpPr>
          <p:cNvPr id="14" name="Rectangle 13">
            <a:extLst>
              <a:ext uri="{FF2B5EF4-FFF2-40B4-BE49-F238E27FC236}">
                <a16:creationId xmlns:a16="http://schemas.microsoft.com/office/drawing/2014/main" id="{47863261-ACAD-6E67-1AF2-073B06DBAA9D}"/>
              </a:ext>
            </a:extLst>
          </p:cNvPr>
          <p:cNvSpPr/>
          <p:nvPr/>
        </p:nvSpPr>
        <p:spPr>
          <a:xfrm>
            <a:off x="0" y="1278399"/>
            <a:ext cx="12192000" cy="6199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BA0589-5D07-4393-8EB9-FFDD352F8F0E}"/>
              </a:ext>
            </a:extLst>
          </p:cNvPr>
          <p:cNvSpPr txBox="1"/>
          <p:nvPr/>
        </p:nvSpPr>
        <p:spPr>
          <a:xfrm>
            <a:off x="612648" y="1359882"/>
            <a:ext cx="1111391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7 Key Elements for Comprehensive Community-based Suicide Prevention: </a:t>
            </a:r>
          </a:p>
        </p:txBody>
      </p:sp>
      <p:pic>
        <p:nvPicPr>
          <p:cNvPr id="8" name="Picture 4">
            <a:extLst>
              <a:ext uri="{FF2B5EF4-FFF2-40B4-BE49-F238E27FC236}">
                <a16:creationId xmlns:a16="http://schemas.microsoft.com/office/drawing/2014/main" id="{FF42FDAF-63C8-F76E-07B4-579BD0026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30" y="2285049"/>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Box 15">
            <a:extLst>
              <a:ext uri="{FF2B5EF4-FFF2-40B4-BE49-F238E27FC236}">
                <a16:creationId xmlns:a16="http://schemas.microsoft.com/office/drawing/2014/main" id="{10937144-F70B-6ADA-A3EA-E24F1A08CAB4}"/>
              </a:ext>
            </a:extLst>
          </p:cNvPr>
          <p:cNvSpPr txBox="1"/>
          <p:nvPr/>
        </p:nvSpPr>
        <p:spPr>
          <a:xfrm>
            <a:off x="6378334" y="1898325"/>
            <a:ext cx="5143106" cy="2954655"/>
          </a:xfrm>
          <a:prstGeom prst="rect">
            <a:avLst/>
          </a:prstGeom>
          <a:solidFill>
            <a:schemeClr val="accent1"/>
          </a:solidFill>
          <a:ln w="38100">
            <a:noFill/>
          </a:ln>
          <a:effectLst/>
        </p:spPr>
        <p:style>
          <a:lnRef idx="2">
            <a:schemeClr val="accent2"/>
          </a:lnRef>
          <a:fillRef idx="1">
            <a:schemeClr val="lt1"/>
          </a:fillRef>
          <a:effectRef idx="0">
            <a:schemeClr val="accent2"/>
          </a:effectRef>
          <a:fontRef idx="minor">
            <a:schemeClr val="dk1"/>
          </a:fontRef>
        </p:style>
        <p:txBody>
          <a:bodyPr wrap="square" lIns="182880" tIns="182880" rIns="182880" bIns="182880" rtlCol="0">
            <a:spAutoFit/>
          </a:bodyPr>
          <a:lstStyle/>
          <a:p>
            <a:r>
              <a:rPr lang="en-US" sz="1700" b="1" dirty="0">
                <a:latin typeface="Arial" panose="020B0604020202020204" pitchFamily="34" charset="0"/>
                <a:cs typeface="Arial" panose="020B0604020202020204" pitchFamily="34" charset="0"/>
              </a:rPr>
              <a:t>CDC’s Suicide Prevention Resource for Action</a:t>
            </a:r>
          </a:p>
          <a:p>
            <a:endParaRPr lang="en-US" sz="1100" dirty="0"/>
          </a:p>
          <a:p>
            <a:pPr marL="285750" indent="-285750">
              <a:spcAft>
                <a:spcPts val="1200"/>
              </a:spcAft>
              <a:buFont typeface="Arial" panose="020B0604020202020204" pitchFamily="34" charset="0"/>
              <a:buChar char="•"/>
            </a:pPr>
            <a:r>
              <a:rPr lang="en-US" sz="1700" dirty="0">
                <a:latin typeface="Arial" panose="020B0604020202020204" pitchFamily="34" charset="0"/>
                <a:cs typeface="Arial" panose="020B0604020202020204" pitchFamily="34" charset="0"/>
              </a:rPr>
              <a:t>Provides programs, policies, and practices with evidence of effectiveness in preventing suicide</a:t>
            </a:r>
          </a:p>
          <a:p>
            <a:pPr marL="285750" indent="-285750">
              <a:spcAft>
                <a:spcPts val="1200"/>
              </a:spcAft>
              <a:buFont typeface="Arial" panose="020B0604020202020204" pitchFamily="34" charset="0"/>
              <a:buChar char="•"/>
            </a:pPr>
            <a:r>
              <a:rPr lang="en-US" sz="1700" dirty="0">
                <a:latin typeface="Arial" panose="020B0604020202020204" pitchFamily="34" charset="0"/>
                <a:cs typeface="Arial" panose="020B0604020202020204" pitchFamily="34" charset="0"/>
              </a:rPr>
              <a:t>Can guide communities in selecting evidence-informed approaches</a:t>
            </a:r>
            <a:endParaRPr lang="en-US" dirty="0"/>
          </a:p>
          <a:p>
            <a:pPr algn="ctr"/>
            <a:r>
              <a:rPr lang="en-US" sz="1700" b="1" dirty="0">
                <a:solidFill>
                  <a:schemeClr val="tx1"/>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cdc.gov/suicide/resources/prevention.html</a:t>
            </a:r>
            <a:r>
              <a:rPr lang="en-US" sz="1700" b="1" dirty="0">
                <a:solidFill>
                  <a:schemeClr val="tx1"/>
                </a:solidFill>
                <a:effectLst/>
                <a:latin typeface="Segoe UI" panose="020B0502040204020203" pitchFamily="34" charset="0"/>
              </a:rPr>
              <a:t> </a:t>
            </a:r>
            <a:endParaRPr lang="en-US" sz="1700" b="1" u="sng" dirty="0">
              <a:solidFill>
                <a:schemeClr val="tx1"/>
              </a:solidFill>
            </a:endParaRPr>
          </a:p>
          <a:p>
            <a:pPr algn="ctr"/>
            <a:endParaRPr lang="en-US" b="1" dirty="0"/>
          </a:p>
        </p:txBody>
      </p:sp>
    </p:spTree>
    <p:extLst>
      <p:ext uri="{BB962C8B-B14F-4D97-AF65-F5344CB8AC3E}">
        <p14:creationId xmlns:p14="http://schemas.microsoft.com/office/powerpoint/2010/main" val="1986765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849F5D2-4770-CFF7-C79B-919445839597}"/>
              </a:ext>
            </a:extLst>
          </p:cNvPr>
          <p:cNvSpPr/>
          <p:nvPr/>
        </p:nvSpPr>
        <p:spPr>
          <a:xfrm>
            <a:off x="0" y="1881502"/>
            <a:ext cx="12192000" cy="4632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ff-page Connector 24">
            <a:extLst>
              <a:ext uri="{FF2B5EF4-FFF2-40B4-BE49-F238E27FC236}">
                <a16:creationId xmlns:a16="http://schemas.microsoft.com/office/drawing/2014/main" id="{2FF0B6ED-6DFD-E054-42E6-F592BFD02698}"/>
              </a:ext>
            </a:extLst>
          </p:cNvPr>
          <p:cNvSpPr/>
          <p:nvPr/>
        </p:nvSpPr>
        <p:spPr>
          <a:xfrm>
            <a:off x="6598553"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CB480E91-78C6-2DD1-39FD-70966B69D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603" y="2285049"/>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Off-page Connector 14">
            <a:extLst>
              <a:ext uri="{FF2B5EF4-FFF2-40B4-BE49-F238E27FC236}">
                <a16:creationId xmlns:a16="http://schemas.microsoft.com/office/drawing/2014/main" id="{26070B79-6E99-D23E-6FEE-0A00C7C2A050}"/>
              </a:ext>
            </a:extLst>
          </p:cNvPr>
          <p:cNvSpPr/>
          <p:nvPr/>
        </p:nvSpPr>
        <p:spPr>
          <a:xfrm>
            <a:off x="704380" y="1898325"/>
            <a:ext cx="1729900" cy="2908453"/>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a:extLst>
              <a:ext uri="{FF2B5EF4-FFF2-40B4-BE49-F238E27FC236}">
                <a16:creationId xmlns:a16="http://schemas.microsoft.com/office/drawing/2014/main" id="{DBF3C139-8421-A980-67C0-802D6806E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430" y="2285049"/>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612648" y="423490"/>
            <a:ext cx="10972800" cy="604989"/>
          </a:xfrm>
        </p:spPr>
        <p:txBody>
          <a:bodyPr/>
          <a:lstStyle/>
          <a:p>
            <a:r>
              <a:rPr lang="en-US" dirty="0"/>
              <a:t>Community-Led Suicide Prevention </a:t>
            </a:r>
          </a:p>
        </p:txBody>
      </p:sp>
      <p:sp>
        <p:nvSpPr>
          <p:cNvPr id="6" name="Slide Number Placeholder 5"/>
          <p:cNvSpPr>
            <a:spLocks noGrp="1"/>
          </p:cNvSpPr>
          <p:nvPr>
            <p:ph type="sldNum" sz="quarter" idx="12"/>
          </p:nvPr>
        </p:nvSpPr>
        <p:spPr/>
        <p:txBody>
          <a:bodyPr/>
          <a:lstStyle/>
          <a:p>
            <a:fld id="{CA49D0EE-DE7F-324B-A84C-F36708423CDB}" type="slidenum">
              <a:rPr lang="en-US" smtClean="0"/>
              <a:t>15</a:t>
            </a:fld>
            <a:endParaRPr lang="en-US"/>
          </a:p>
        </p:txBody>
      </p:sp>
      <p:sp>
        <p:nvSpPr>
          <p:cNvPr id="94" name="TextBox 93">
            <a:extLst>
              <a:ext uri="{FF2B5EF4-FFF2-40B4-BE49-F238E27FC236}">
                <a16:creationId xmlns:a16="http://schemas.microsoft.com/office/drawing/2014/main" id="{A9064AAF-75F3-4C9D-B137-82B073E706F0}"/>
              </a:ext>
            </a:extLst>
          </p:cNvPr>
          <p:cNvSpPr txBox="1"/>
          <p:nvPr/>
        </p:nvSpPr>
        <p:spPr>
          <a:xfrm>
            <a:off x="2698554" y="2433903"/>
            <a:ext cx="3722636" cy="3170099"/>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communicate clearly, safely, and consistently</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Communicating internally and externally</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Ensuring safe suicide prevention messaging</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Developing strategic communication campaigns</a:t>
            </a:r>
          </a:p>
        </p:txBody>
      </p:sp>
      <p:sp>
        <p:nvSpPr>
          <p:cNvPr id="96" name="TextBox 95">
            <a:extLst>
              <a:ext uri="{FF2B5EF4-FFF2-40B4-BE49-F238E27FC236}">
                <a16:creationId xmlns:a16="http://schemas.microsoft.com/office/drawing/2014/main" id="{EBAF0B0C-91AD-405E-94A6-749E513D9707}"/>
              </a:ext>
            </a:extLst>
          </p:cNvPr>
          <p:cNvSpPr txBox="1"/>
          <p:nvPr/>
        </p:nvSpPr>
        <p:spPr>
          <a:xfrm>
            <a:off x="8615906" y="2423270"/>
            <a:ext cx="3381597" cy="3170099"/>
          </a:xfrm>
          <a:prstGeom prst="rect">
            <a:avLst/>
          </a:prstGeom>
          <a:noFill/>
        </p:spPr>
        <p:txBody>
          <a:bodyPr wrap="square" lIns="91440" tIns="45720" rIns="91440" bIns="45720" rtlCol="0" anchor="t">
            <a:spAutoFit/>
          </a:bodyPr>
          <a:lstStyle/>
          <a:p>
            <a:r>
              <a:rPr lang="en-US" sz="1700" b="1" dirty="0">
                <a:latin typeface="Arial" panose="020B0604020202020204" pitchFamily="34" charset="0"/>
                <a:cs typeface="Arial" panose="020B0604020202020204" pitchFamily="34" charset="0"/>
              </a:rPr>
              <a:t>How to create long-lasting change</a:t>
            </a:r>
          </a:p>
          <a:p>
            <a:endParaRPr lang="en-US" sz="1700" dirty="0">
              <a:latin typeface="Arial" panose="020B0604020202020204" pitchFamily="34" charset="0"/>
              <a:cs typeface="Arial" panose="020B0604020202020204" pitchFamily="34" charset="0"/>
            </a:endParaRPr>
          </a:p>
          <a:p>
            <a:pPr>
              <a:spcAft>
                <a:spcPts val="1200"/>
              </a:spcAft>
            </a:pPr>
            <a:r>
              <a:rPr lang="en-US" sz="1700" b="1" dirty="0">
                <a:latin typeface="Arial" panose="020B0604020202020204" pitchFamily="34" charset="0"/>
                <a:cs typeface="Arial" panose="020B0604020202020204" pitchFamily="34" charset="0"/>
              </a:rPr>
              <a:t>3 KEY AREAS: </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Maintaining sustained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partner commitment</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Developing and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maintaining funding</a:t>
            </a:r>
          </a:p>
          <a:p>
            <a:pPr marL="285750" indent="-285750">
              <a:spcAft>
                <a:spcPts val="1200"/>
              </a:spcAft>
              <a:buClr>
                <a:schemeClr val="accent1"/>
              </a:buClr>
              <a:buFont typeface="Arial" panose="020B0604020202020204" pitchFamily="34" charset="0"/>
              <a:buChar char="•"/>
            </a:pPr>
            <a:r>
              <a:rPr lang="en-US" sz="1700" dirty="0">
                <a:latin typeface="Arial" panose="020B0604020202020204" pitchFamily="34" charset="0"/>
                <a:cs typeface="Arial" panose="020B0604020202020204" pitchFamily="34" charset="0"/>
              </a:rPr>
              <a:t>Implementing policy </a:t>
            </a:r>
            <a:br>
              <a:rPr lang="en-US" sz="1700" dirty="0">
                <a:latin typeface="Arial" panose="020B0604020202020204" pitchFamily="34" charset="0"/>
                <a:cs typeface="Arial" panose="020B0604020202020204" pitchFamily="34" charset="0"/>
              </a:rPr>
            </a:br>
            <a:r>
              <a:rPr lang="en-US" sz="1700" dirty="0">
                <a:latin typeface="Arial" panose="020B0604020202020204" pitchFamily="34" charset="0"/>
                <a:cs typeface="Arial" panose="020B0604020202020204" pitchFamily="34" charset="0"/>
              </a:rPr>
              <a:t>and practice change</a:t>
            </a:r>
          </a:p>
        </p:txBody>
      </p:sp>
      <p:sp>
        <p:nvSpPr>
          <p:cNvPr id="17" name="Footer Placeholder 6">
            <a:extLst>
              <a:ext uri="{FF2B5EF4-FFF2-40B4-BE49-F238E27FC236}">
                <a16:creationId xmlns:a16="http://schemas.microsoft.com/office/drawing/2014/main" id="{465E77AE-3F72-7A93-FAC1-D675A8CDCA43}"/>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4" name="TextBox 3">
            <a:extLst>
              <a:ext uri="{FF2B5EF4-FFF2-40B4-BE49-F238E27FC236}">
                <a16:creationId xmlns:a16="http://schemas.microsoft.com/office/drawing/2014/main" id="{CCD50878-9788-D6E4-924B-6EB84743DA98}"/>
              </a:ext>
            </a:extLst>
          </p:cNvPr>
          <p:cNvSpPr txBox="1"/>
          <p:nvPr/>
        </p:nvSpPr>
        <p:spPr>
          <a:xfrm>
            <a:off x="12489050" y="283897"/>
            <a:ext cx="1903225" cy="2031325"/>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p>
          <a:p>
            <a:r>
              <a:rPr lang="en-US" dirty="0"/>
              <a:t>Slides 12‒15 can be removed if you do not want to go in-depth on the 7 key elements. </a:t>
            </a:r>
          </a:p>
        </p:txBody>
      </p:sp>
      <p:sp>
        <p:nvSpPr>
          <p:cNvPr id="7" name="Right Arrow 18">
            <a:extLst>
              <a:ext uri="{FF2B5EF4-FFF2-40B4-BE49-F238E27FC236}">
                <a16:creationId xmlns:a16="http://schemas.microsoft.com/office/drawing/2014/main" id="{0B791B4A-D641-EF4F-1B37-8FC5B67B9C45}"/>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3" name="TextBox 2">
            <a:extLst>
              <a:ext uri="{FF2B5EF4-FFF2-40B4-BE49-F238E27FC236}">
                <a16:creationId xmlns:a16="http://schemas.microsoft.com/office/drawing/2014/main" id="{41F4C200-CE0A-83B9-368A-5D2059093774}"/>
              </a:ext>
            </a:extLst>
          </p:cNvPr>
          <p:cNvSpPr txBox="1"/>
          <p:nvPr/>
        </p:nvSpPr>
        <p:spPr>
          <a:xfrm>
            <a:off x="704380" y="3860693"/>
            <a:ext cx="17299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Communication</a:t>
            </a:r>
          </a:p>
        </p:txBody>
      </p:sp>
      <p:sp>
        <p:nvSpPr>
          <p:cNvPr id="11" name="TextBox 10">
            <a:extLst>
              <a:ext uri="{FF2B5EF4-FFF2-40B4-BE49-F238E27FC236}">
                <a16:creationId xmlns:a16="http://schemas.microsoft.com/office/drawing/2014/main" id="{A5603090-78D7-2DAD-D11D-7E4AB77150F6}"/>
              </a:ext>
            </a:extLst>
          </p:cNvPr>
          <p:cNvSpPr txBox="1"/>
          <p:nvPr/>
        </p:nvSpPr>
        <p:spPr>
          <a:xfrm>
            <a:off x="6615687" y="3836553"/>
            <a:ext cx="171276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Sustainability</a:t>
            </a:r>
          </a:p>
        </p:txBody>
      </p:sp>
      <p:sp>
        <p:nvSpPr>
          <p:cNvPr id="14" name="Rectangle 13">
            <a:extLst>
              <a:ext uri="{FF2B5EF4-FFF2-40B4-BE49-F238E27FC236}">
                <a16:creationId xmlns:a16="http://schemas.microsoft.com/office/drawing/2014/main" id="{47863261-ACAD-6E67-1AF2-073B06DBAA9D}"/>
              </a:ext>
            </a:extLst>
          </p:cNvPr>
          <p:cNvSpPr/>
          <p:nvPr/>
        </p:nvSpPr>
        <p:spPr>
          <a:xfrm>
            <a:off x="0" y="1278399"/>
            <a:ext cx="12192000" cy="6199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BA0589-5D07-4393-8EB9-FFDD352F8F0E}"/>
              </a:ext>
            </a:extLst>
          </p:cNvPr>
          <p:cNvSpPr txBox="1"/>
          <p:nvPr/>
        </p:nvSpPr>
        <p:spPr>
          <a:xfrm>
            <a:off x="612648" y="1359882"/>
            <a:ext cx="11113914"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7 Key Elements for Comprehensive Community-based Suicide Prevention: </a:t>
            </a:r>
          </a:p>
        </p:txBody>
      </p:sp>
    </p:spTree>
    <p:extLst>
      <p:ext uri="{BB962C8B-B14F-4D97-AF65-F5344CB8AC3E}">
        <p14:creationId xmlns:p14="http://schemas.microsoft.com/office/powerpoint/2010/main" val="3166325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D6B77-6C37-573E-AE00-932A412B232A}"/>
              </a:ext>
            </a:extLst>
          </p:cNvPr>
          <p:cNvSpPr/>
          <p:nvPr/>
        </p:nvSpPr>
        <p:spPr>
          <a:xfrm>
            <a:off x="0" y="1824984"/>
            <a:ext cx="12192000" cy="2816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3F546B-47F4-3520-50EB-4C1C37175C77}"/>
              </a:ext>
            </a:extLst>
          </p:cNvPr>
          <p:cNvSpPr txBox="1"/>
          <p:nvPr/>
        </p:nvSpPr>
        <p:spPr>
          <a:xfrm>
            <a:off x="4693962" y="2566660"/>
            <a:ext cx="6958461" cy="1331198"/>
          </a:xfrm>
          <a:prstGeom prst="rect">
            <a:avLst/>
          </a:prstGeom>
          <a:noFill/>
        </p:spPr>
        <p:txBody>
          <a:bodyPr wrap="square" rtlCol="0">
            <a:spAutoFit/>
          </a:bodyPr>
          <a:lstStyle/>
          <a:p>
            <a:pPr>
              <a:lnSpc>
                <a:spcPts val="5000"/>
              </a:lnSpc>
            </a:pPr>
            <a:r>
              <a:rPr lang="en-US" sz="4000" b="1" dirty="0">
                <a:solidFill>
                  <a:schemeClr val="bg1"/>
                </a:solidFill>
                <a:latin typeface="Arial" panose="020B0604020202020204" pitchFamily="34" charset="0"/>
                <a:cs typeface="Arial" panose="020B0604020202020204" pitchFamily="34" charset="0"/>
              </a:rPr>
              <a:t>Community-Led Suicide Prevention Toolkit</a:t>
            </a:r>
          </a:p>
        </p:txBody>
      </p:sp>
      <p:pic>
        <p:nvPicPr>
          <p:cNvPr id="5" name="Picture 4" descr="A picture containing graphical user interface&#10;&#10;Description automatically generated">
            <a:extLst>
              <a:ext uri="{FF2B5EF4-FFF2-40B4-BE49-F238E27FC236}">
                <a16:creationId xmlns:a16="http://schemas.microsoft.com/office/drawing/2014/main" id="{BB9F6737-AAC6-9F7C-054A-8C6D48853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0" y="1501704"/>
            <a:ext cx="3289299" cy="3263399"/>
          </a:xfrm>
          <a:prstGeom prst="rect">
            <a:avLst/>
          </a:prstGeom>
        </p:spPr>
      </p:pic>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16</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5190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F256B8-2EF7-2285-76C9-0A0CE8B7F52F}"/>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B38D45-685F-38F8-445A-80216EBDBEB1}"/>
              </a:ext>
            </a:extLst>
          </p:cNvPr>
          <p:cNvSpPr/>
          <p:nvPr/>
        </p:nvSpPr>
        <p:spPr>
          <a:xfrm>
            <a:off x="0" y="821190"/>
            <a:ext cx="12192000" cy="16686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 name="Title 1"/>
          <p:cNvSpPr>
            <a:spLocks noGrp="1"/>
          </p:cNvSpPr>
          <p:nvPr>
            <p:ph type="title"/>
          </p:nvPr>
        </p:nvSpPr>
        <p:spPr>
          <a:xfrm>
            <a:off x="612648" y="0"/>
            <a:ext cx="10972800" cy="808153"/>
          </a:xfrm>
        </p:spPr>
        <p:txBody>
          <a:bodyPr anchor="ctr" anchorCtr="0"/>
          <a:lstStyle/>
          <a:p>
            <a:r>
              <a:rPr lang="en-US" sz="3400" dirty="0"/>
              <a:t>The CLSP Toolkit</a:t>
            </a:r>
          </a:p>
        </p:txBody>
      </p:sp>
      <p:sp>
        <p:nvSpPr>
          <p:cNvPr id="6" name="Slide Number Placeholder 5"/>
          <p:cNvSpPr>
            <a:spLocks noGrp="1"/>
          </p:cNvSpPr>
          <p:nvPr>
            <p:ph type="sldNum" sz="quarter" idx="10"/>
          </p:nvPr>
        </p:nvSpPr>
        <p:spPr/>
        <p:txBody>
          <a:bodyPr/>
          <a:lstStyle/>
          <a:p>
            <a:fld id="{CA49D0EE-DE7F-324B-A84C-F36708423CDB}" type="slidenum">
              <a:rPr lang="en-US" smtClean="0"/>
              <a:t>17</a:t>
            </a:fld>
            <a:endParaRPr lang="en-US"/>
          </a:p>
        </p:txBody>
      </p:sp>
      <p:sp>
        <p:nvSpPr>
          <p:cNvPr id="7" name="Footer Placeholder 6">
            <a:extLst>
              <a:ext uri="{FF2B5EF4-FFF2-40B4-BE49-F238E27FC236}">
                <a16:creationId xmlns:a16="http://schemas.microsoft.com/office/drawing/2014/main" id="{13790C56-007A-8495-390B-08BF08DAB76F}"/>
              </a:ext>
            </a:extLst>
          </p:cNvPr>
          <p:cNvSpPr>
            <a:spLocks noGrp="1"/>
          </p:cNvSpPr>
          <p:nvPr>
            <p:ph type="ftr" sz="quarter" idx="11"/>
          </p:nvPr>
        </p:nvSpPr>
        <p:spPr/>
        <p:txBody>
          <a:bodyPr vert="horz" lIns="91440" tIns="45720" rIns="91440" bIns="45720" rtlCol="0"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p>
        </p:txBody>
      </p:sp>
      <p:sp>
        <p:nvSpPr>
          <p:cNvPr id="3" name="Content Placeholder 2">
            <a:extLst>
              <a:ext uri="{FF2B5EF4-FFF2-40B4-BE49-F238E27FC236}">
                <a16:creationId xmlns:a16="http://schemas.microsoft.com/office/drawing/2014/main" id="{E1420AA2-59D7-6D93-DA8D-FE1BADB8C01E}"/>
              </a:ext>
            </a:extLst>
          </p:cNvPr>
          <p:cNvSpPr>
            <a:spLocks noGrp="1"/>
          </p:cNvSpPr>
          <p:nvPr>
            <p:ph sz="quarter" idx="12"/>
          </p:nvPr>
        </p:nvSpPr>
        <p:spPr>
          <a:xfrm>
            <a:off x="612775" y="3514546"/>
            <a:ext cx="4843809" cy="2423185"/>
          </a:xfrm>
        </p:spPr>
        <p:txBody>
          <a:bodyPr/>
          <a:lstStyle/>
          <a:p>
            <a:pPr marL="342900" indent="-342900">
              <a:spcAft>
                <a:spcPts val="600"/>
              </a:spcAft>
              <a:buClr>
                <a:schemeClr val="accent1"/>
              </a:buClr>
              <a:buFont typeface="Arial" panose="020B0604020202020204" pitchFamily="34" charset="0"/>
              <a:buChar char="•"/>
            </a:pPr>
            <a:r>
              <a:rPr lang="en-US" sz="2000" dirty="0"/>
              <a:t>Examples, how-to steps, and tools</a:t>
            </a:r>
          </a:p>
          <a:p>
            <a:pPr marL="342900" indent="-342900">
              <a:spcAft>
                <a:spcPts val="600"/>
              </a:spcAft>
              <a:buClr>
                <a:schemeClr val="accent1"/>
              </a:buClr>
              <a:buFont typeface="Arial" panose="020B0604020202020204" pitchFamily="34" charset="0"/>
              <a:buChar char="•"/>
            </a:pPr>
            <a:r>
              <a:rPr lang="en-US" sz="2000" dirty="0"/>
              <a:t>Plain language for community and lay audiences</a:t>
            </a:r>
          </a:p>
          <a:p>
            <a:pPr lvl="1">
              <a:spcAft>
                <a:spcPts val="600"/>
              </a:spcAft>
              <a:buClr>
                <a:schemeClr val="tx1"/>
              </a:buClr>
              <a:buSzPct val="80000"/>
              <a:buFont typeface="Wingdings" pitchFamily="2" charset="2"/>
              <a:buChar char="§"/>
            </a:pPr>
            <a:r>
              <a:rPr lang="en-US" i="1" dirty="0"/>
              <a:t>Can be used by communities </a:t>
            </a:r>
            <a:br>
              <a:rPr lang="en-US" i="1" dirty="0"/>
            </a:br>
            <a:r>
              <a:rPr lang="en-US" i="1" dirty="0"/>
              <a:t>and professionals who work with </a:t>
            </a:r>
            <a:br>
              <a:rPr lang="en-US" i="1" dirty="0"/>
            </a:br>
            <a:r>
              <a:rPr lang="en-US" i="1" dirty="0"/>
              <a:t>community coalitions</a:t>
            </a:r>
          </a:p>
        </p:txBody>
      </p:sp>
      <p:sp>
        <p:nvSpPr>
          <p:cNvPr id="4" name="Content Placeholder 3">
            <a:extLst>
              <a:ext uri="{FF2B5EF4-FFF2-40B4-BE49-F238E27FC236}">
                <a16:creationId xmlns:a16="http://schemas.microsoft.com/office/drawing/2014/main" id="{057A63E0-D516-B321-F927-21673EE49160}"/>
              </a:ext>
            </a:extLst>
          </p:cNvPr>
          <p:cNvSpPr>
            <a:spLocks noGrp="1"/>
          </p:cNvSpPr>
          <p:nvPr>
            <p:ph sz="quarter" idx="13"/>
          </p:nvPr>
        </p:nvSpPr>
        <p:spPr>
          <a:xfrm>
            <a:off x="6214533" y="3514546"/>
            <a:ext cx="5370916" cy="2918308"/>
          </a:xfrm>
        </p:spPr>
        <p:txBody>
          <a:bodyPr/>
          <a:lstStyle/>
          <a:p>
            <a:pPr marL="342900" indent="-342900">
              <a:spcAft>
                <a:spcPts val="600"/>
              </a:spcAft>
              <a:buClr>
                <a:schemeClr val="accent1"/>
              </a:buClr>
              <a:buFont typeface="Arial" panose="020B0604020202020204" pitchFamily="34" charset="0"/>
              <a:buChar char="•"/>
            </a:pPr>
            <a:r>
              <a:rPr lang="en-US" sz="2000" dirty="0"/>
              <a:t>Provides resources that are:</a:t>
            </a:r>
          </a:p>
          <a:p>
            <a:pPr lvl="1">
              <a:spcAft>
                <a:spcPts val="600"/>
              </a:spcAft>
              <a:buClr>
                <a:schemeClr val="tx1"/>
              </a:buClr>
              <a:buSzPct val="80000"/>
              <a:buFont typeface="Wingdings" pitchFamily="2" charset="2"/>
              <a:buChar char="§"/>
            </a:pPr>
            <a:r>
              <a:rPr lang="en-US" sz="2000" dirty="0"/>
              <a:t>Easy to access and use</a:t>
            </a:r>
          </a:p>
          <a:p>
            <a:pPr lvl="1">
              <a:spcAft>
                <a:spcPts val="600"/>
              </a:spcAft>
              <a:buClr>
                <a:schemeClr val="tx1"/>
              </a:buClr>
              <a:buSzPct val="80000"/>
              <a:buFont typeface="Wingdings" pitchFamily="2" charset="2"/>
              <a:buChar char="§"/>
            </a:pPr>
            <a:r>
              <a:rPr lang="en-US" sz="2000" dirty="0"/>
              <a:t>Suicide-specific OR </a:t>
            </a:r>
            <a:br>
              <a:rPr lang="en-US" sz="2000" dirty="0"/>
            </a:br>
            <a:r>
              <a:rPr lang="en-US" sz="2000" dirty="0"/>
              <a:t>public-health specific </a:t>
            </a:r>
          </a:p>
          <a:p>
            <a:pPr lvl="1">
              <a:spcAft>
                <a:spcPts val="600"/>
              </a:spcAft>
              <a:buClr>
                <a:schemeClr val="tx1"/>
              </a:buClr>
              <a:buSzPct val="80000"/>
              <a:buFont typeface="Wingdings" pitchFamily="2" charset="2"/>
              <a:buChar char="§"/>
            </a:pPr>
            <a:r>
              <a:rPr lang="en-US" sz="2000" dirty="0"/>
              <a:t>Curated specifically for </a:t>
            </a:r>
            <a:br>
              <a:rPr lang="en-US" sz="2000" dirty="0"/>
            </a:br>
            <a:r>
              <a:rPr lang="en-US" sz="2000" dirty="0"/>
              <a:t>community suicide prevention</a:t>
            </a:r>
          </a:p>
          <a:p>
            <a:pPr marL="800100" lvl="1" indent="-342900">
              <a:spcAft>
                <a:spcPts val="600"/>
              </a:spcAft>
              <a:buFont typeface="Arial" panose="020B0604020202020204" pitchFamily="34" charset="0"/>
              <a:buChar char="•"/>
            </a:pPr>
            <a:endParaRPr lang="en-US" sz="2000" dirty="0"/>
          </a:p>
        </p:txBody>
      </p:sp>
      <p:sp>
        <p:nvSpPr>
          <p:cNvPr id="8" name="TextBox 7">
            <a:extLst>
              <a:ext uri="{FF2B5EF4-FFF2-40B4-BE49-F238E27FC236}">
                <a16:creationId xmlns:a16="http://schemas.microsoft.com/office/drawing/2014/main" id="{B6E59803-4419-1770-D3AD-C8CDF84C9552}"/>
              </a:ext>
            </a:extLst>
          </p:cNvPr>
          <p:cNvSpPr txBox="1"/>
          <p:nvPr/>
        </p:nvSpPr>
        <p:spPr>
          <a:xfrm>
            <a:off x="6197602" y="2966612"/>
            <a:ext cx="48438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Resource Hub:</a:t>
            </a:r>
          </a:p>
        </p:txBody>
      </p:sp>
      <p:sp>
        <p:nvSpPr>
          <p:cNvPr id="9" name="TextBox 8">
            <a:extLst>
              <a:ext uri="{FF2B5EF4-FFF2-40B4-BE49-F238E27FC236}">
                <a16:creationId xmlns:a16="http://schemas.microsoft.com/office/drawing/2014/main" id="{0737D7C1-ACC6-1E1A-0F14-5C3976CDEADB}"/>
              </a:ext>
            </a:extLst>
          </p:cNvPr>
          <p:cNvSpPr txBox="1"/>
          <p:nvPr/>
        </p:nvSpPr>
        <p:spPr>
          <a:xfrm>
            <a:off x="616090" y="2970796"/>
            <a:ext cx="48438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Practical Information:</a:t>
            </a:r>
          </a:p>
        </p:txBody>
      </p:sp>
      <p:sp>
        <p:nvSpPr>
          <p:cNvPr id="5" name="Content Placeholder 3">
            <a:extLst>
              <a:ext uri="{FF2B5EF4-FFF2-40B4-BE49-F238E27FC236}">
                <a16:creationId xmlns:a16="http://schemas.microsoft.com/office/drawing/2014/main" id="{B1523488-1D57-D8DF-854D-5E9AEAF6212E}"/>
              </a:ext>
            </a:extLst>
          </p:cNvPr>
          <p:cNvSpPr txBox="1">
            <a:spLocks/>
          </p:cNvSpPr>
          <p:nvPr/>
        </p:nvSpPr>
        <p:spPr>
          <a:xfrm>
            <a:off x="2384854" y="1035439"/>
            <a:ext cx="9122715" cy="1368838"/>
          </a:xfrm>
          <a:prstGeom prst="rect">
            <a:avLst/>
          </a:prstGeom>
          <a:noFill/>
        </p:spPr>
        <p:txBody>
          <a:bodyPr vert="horz" lIns="91440" tIns="45720" rIns="91440" bIns="45720" rtlCol="0">
            <a:normAutofit/>
          </a:bodyPr>
          <a:lstStyle>
            <a:lvl1pPr marL="228600" indent="-228600" algn="l" defTabSz="914400" rtl="0" eaLnBrk="1" latinLnBrk="0" hangingPunct="1">
              <a:lnSpc>
                <a:spcPct val="110000"/>
              </a:lnSpc>
              <a:spcBef>
                <a:spcPts val="1000"/>
              </a:spcBef>
              <a:buClr>
                <a:srgbClr val="CB1F54"/>
              </a:buClr>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spcAft>
                <a:spcPts val="600"/>
              </a:spcAft>
              <a:buClr>
                <a:schemeClr val="accent1"/>
              </a:buClr>
              <a:buFont typeface="Arial" panose="020B0604020202020204" pitchFamily="34" charset="0"/>
              <a:buChar char="•"/>
            </a:pPr>
            <a:r>
              <a:rPr lang="en-US" dirty="0">
                <a:solidFill>
                  <a:schemeClr val="bg1"/>
                </a:solidFill>
              </a:rPr>
              <a:t>Free resource for any community member seeking to advance local suicide prevention efforts</a:t>
            </a:r>
          </a:p>
          <a:p>
            <a:pPr>
              <a:lnSpc>
                <a:spcPct val="90000"/>
              </a:lnSpc>
              <a:spcAft>
                <a:spcPts val="600"/>
              </a:spcAft>
              <a:buClr>
                <a:schemeClr val="accent1"/>
              </a:buClr>
              <a:buFont typeface="Arial" panose="020B0604020202020204" pitchFamily="34" charset="0"/>
              <a:buChar char="•"/>
            </a:pPr>
            <a:r>
              <a:rPr lang="en-US" dirty="0">
                <a:solidFill>
                  <a:schemeClr val="bg1"/>
                </a:solidFill>
              </a:rPr>
              <a:t>Access at </a:t>
            </a:r>
            <a:r>
              <a:rPr lang="en-US" u="sng" dirty="0">
                <a:solidFill>
                  <a:schemeClr val="bg1"/>
                </a:solidFill>
                <a:ea typeface="Calibri" panose="020F0502020204030204" pitchFamily="34" charset="0"/>
                <a:hlinkClick r:id="rId3">
                  <a:extLst>
                    <a:ext uri="{A12FA001-AC4F-418D-AE19-62706E023703}">
                      <ahyp:hlinkClr xmlns:ahyp="http://schemas.microsoft.com/office/drawing/2018/hyperlinkcolor" val="tx"/>
                    </a:ext>
                  </a:extLst>
                </a:hlinkClick>
              </a:rPr>
              <a:t>communitysuicideprevention.org</a:t>
            </a:r>
            <a:endParaRPr lang="en-US" dirty="0">
              <a:solidFill>
                <a:schemeClr val="bg1"/>
              </a:solidFill>
            </a:endParaRPr>
          </a:p>
        </p:txBody>
      </p:sp>
      <p:sp>
        <p:nvSpPr>
          <p:cNvPr id="14" name="Oval 13">
            <a:extLst>
              <a:ext uri="{FF2B5EF4-FFF2-40B4-BE49-F238E27FC236}">
                <a16:creationId xmlns:a16="http://schemas.microsoft.com/office/drawing/2014/main" id="{E714DFD3-01E0-3D6D-3207-EF0EBAA0D7D4}"/>
              </a:ext>
            </a:extLst>
          </p:cNvPr>
          <p:cNvSpPr>
            <a:spLocks noChangeAspect="1"/>
          </p:cNvSpPr>
          <p:nvPr/>
        </p:nvSpPr>
        <p:spPr>
          <a:xfrm>
            <a:off x="684430" y="982054"/>
            <a:ext cx="1371600" cy="1371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nternet with solid fill">
            <a:extLst>
              <a:ext uri="{FF2B5EF4-FFF2-40B4-BE49-F238E27FC236}">
                <a16:creationId xmlns:a16="http://schemas.microsoft.com/office/drawing/2014/main" id="{FD167380-7852-0CE0-AE58-CB1AC752C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1591" y="1111125"/>
            <a:ext cx="1097280" cy="1097280"/>
          </a:xfrm>
          <a:prstGeom prst="rect">
            <a:avLst/>
          </a:prstGeom>
        </p:spPr>
      </p:pic>
    </p:spTree>
    <p:extLst>
      <p:ext uri="{BB962C8B-B14F-4D97-AF65-F5344CB8AC3E}">
        <p14:creationId xmlns:p14="http://schemas.microsoft.com/office/powerpoint/2010/main" val="4029435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BB0C19-4CA8-F391-4870-964F2612A17E}"/>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A49D0EE-DE7F-324B-A84C-F36708423CDB}" type="slidenum">
              <a:rPr lang="en-US" smtClean="0"/>
              <a:t>18</a:t>
            </a:fld>
            <a:endParaRPr lang="en-US"/>
          </a:p>
        </p:txBody>
      </p:sp>
      <p:sp>
        <p:nvSpPr>
          <p:cNvPr id="9" name="Title 1">
            <a:extLst>
              <a:ext uri="{FF2B5EF4-FFF2-40B4-BE49-F238E27FC236}">
                <a16:creationId xmlns:a16="http://schemas.microsoft.com/office/drawing/2014/main" id="{6008DA1C-BD3E-9733-B210-95E2B515169B}"/>
              </a:ext>
            </a:extLst>
          </p:cNvPr>
          <p:cNvSpPr>
            <a:spLocks noGrp="1"/>
          </p:cNvSpPr>
          <p:nvPr>
            <p:ph type="title"/>
          </p:nvPr>
        </p:nvSpPr>
        <p:spPr>
          <a:xfrm>
            <a:off x="0" y="-2773"/>
            <a:ext cx="12191999" cy="810926"/>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10" name="Picture 9">
            <a:extLst>
              <a:ext uri="{FF2B5EF4-FFF2-40B4-BE49-F238E27FC236}">
                <a16:creationId xmlns:a16="http://schemas.microsoft.com/office/drawing/2014/main" id="{3BC68794-FD81-A182-ADEA-6B0EADC45E0D}"/>
              </a:ext>
            </a:extLst>
          </p:cNvPr>
          <p:cNvPicPr>
            <a:picLocks noChangeAspect="1"/>
          </p:cNvPicPr>
          <p:nvPr/>
        </p:nvPicPr>
        <p:blipFill rotWithShape="1">
          <a:blip r:embed="rId3"/>
          <a:srcRect t="877" b="12598"/>
          <a:stretch/>
        </p:blipFill>
        <p:spPr>
          <a:xfrm>
            <a:off x="1684020" y="1342553"/>
            <a:ext cx="8823960" cy="4637288"/>
          </a:xfrm>
          <a:prstGeom prst="rect">
            <a:avLst/>
          </a:prstGeom>
          <a:effectLst>
            <a:glow rad="63500">
              <a:schemeClr val="accent5">
                <a:satMod val="175000"/>
                <a:alpha val="10198"/>
              </a:schemeClr>
            </a:glow>
          </a:effectLst>
        </p:spPr>
      </p:pic>
      <p:sp>
        <p:nvSpPr>
          <p:cNvPr id="4" name="Footer Placeholder 3">
            <a:extLst>
              <a:ext uri="{FF2B5EF4-FFF2-40B4-BE49-F238E27FC236}">
                <a16:creationId xmlns:a16="http://schemas.microsoft.com/office/drawing/2014/main" id="{6E5C8161-03A9-0895-658C-873D05BB326E}"/>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85166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2B527C-70F6-0836-0FE2-FF6F821C4185}"/>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A49D0EE-DE7F-324B-A84C-F36708423CDB}" type="slidenum">
              <a:rPr lang="en-US" smtClean="0"/>
              <a:t>19</a:t>
            </a:fld>
            <a:endParaRPr lang="en-US"/>
          </a:p>
        </p:txBody>
      </p:sp>
      <p:sp>
        <p:nvSpPr>
          <p:cNvPr id="9" name="Title 1">
            <a:extLst>
              <a:ext uri="{FF2B5EF4-FFF2-40B4-BE49-F238E27FC236}">
                <a16:creationId xmlns:a16="http://schemas.microsoft.com/office/drawing/2014/main" id="{6008DA1C-BD3E-9733-B210-95E2B515169B}"/>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10" name="Picture 9">
            <a:extLst>
              <a:ext uri="{FF2B5EF4-FFF2-40B4-BE49-F238E27FC236}">
                <a16:creationId xmlns:a16="http://schemas.microsoft.com/office/drawing/2014/main" id="{3BC68794-FD81-A182-ADEA-6B0EADC45E0D}"/>
              </a:ext>
            </a:extLst>
          </p:cNvPr>
          <p:cNvPicPr>
            <a:picLocks noChangeAspect="1"/>
          </p:cNvPicPr>
          <p:nvPr/>
        </p:nvPicPr>
        <p:blipFill rotWithShape="1">
          <a:blip r:embed="rId3"/>
          <a:srcRect b="12368"/>
          <a:stretch/>
        </p:blipFill>
        <p:spPr>
          <a:xfrm>
            <a:off x="1684020" y="1307440"/>
            <a:ext cx="8823960" cy="4702894"/>
          </a:xfrm>
          <a:prstGeom prst="rect">
            <a:avLst/>
          </a:prstGeom>
          <a:effectLst>
            <a:glow rad="63500">
              <a:schemeClr val="accent5">
                <a:satMod val="175000"/>
                <a:alpha val="10000"/>
              </a:schemeClr>
            </a:glow>
          </a:effectLst>
        </p:spPr>
      </p:pic>
      <p:cxnSp>
        <p:nvCxnSpPr>
          <p:cNvPr id="7" name="Straight Arrow Connector 6">
            <a:extLst>
              <a:ext uri="{FF2B5EF4-FFF2-40B4-BE49-F238E27FC236}">
                <a16:creationId xmlns:a16="http://schemas.microsoft.com/office/drawing/2014/main" id="{6CD82E4E-0F6A-305F-AB8A-122C8D2AFC96}"/>
              </a:ext>
            </a:extLst>
          </p:cNvPr>
          <p:cNvCxnSpPr>
            <a:cxnSpLocks/>
          </p:cNvCxnSpPr>
          <p:nvPr/>
        </p:nvCxnSpPr>
        <p:spPr>
          <a:xfrm>
            <a:off x="7834181" y="1618735"/>
            <a:ext cx="532714" cy="329329"/>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16C42BF9-6039-AB6D-E35F-51FFB61673A9}"/>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889153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7350" y="870839"/>
            <a:ext cx="4770834" cy="2973791"/>
          </a:xfrm>
        </p:spPr>
        <p:txBody>
          <a:bodyPr vert="horz" lIns="91440" tIns="45720" rIns="91440" bIns="45720" rtlCol="0" anchor="ctr">
            <a:normAutofit fontScale="90000"/>
          </a:bodyPr>
          <a:lstStyle/>
          <a:p>
            <a:pPr>
              <a:lnSpc>
                <a:spcPts val="4800"/>
              </a:lnSpc>
            </a:pPr>
            <a:r>
              <a:rPr lang="en-US" sz="4400" kern="1200" dirty="0">
                <a:solidFill>
                  <a:schemeClr val="tx1"/>
                </a:solidFill>
                <a:latin typeface="Arial" panose="020B0604020202020204" pitchFamily="34" charset="0"/>
                <a:ea typeface="+mj-ea"/>
                <a:cs typeface="Arial" panose="020B0604020202020204" pitchFamily="34" charset="0"/>
              </a:rPr>
              <a:t>Thank You to </a:t>
            </a:r>
            <a:r>
              <a:rPr lang="en-US" sz="4400" dirty="0">
                <a:latin typeface="Arial" panose="020B0604020202020204" pitchFamily="34" charset="0"/>
                <a:ea typeface="+mj-ea"/>
                <a:cs typeface="Arial" panose="020B0604020202020204" pitchFamily="34" charset="0"/>
              </a:rPr>
              <a:t>Community-Led Suicide Prevention (CLSP) Toolkit</a:t>
            </a:r>
            <a:r>
              <a:rPr lang="en-US" sz="4400" kern="1200" dirty="0">
                <a:solidFill>
                  <a:schemeClr val="tx1"/>
                </a:solidFill>
                <a:latin typeface="Arial" panose="020B0604020202020204" pitchFamily="34" charset="0"/>
                <a:ea typeface="+mj-ea"/>
                <a:cs typeface="Arial" panose="020B0604020202020204" pitchFamily="34" charset="0"/>
              </a:rPr>
              <a:t> Funders!</a:t>
            </a:r>
          </a:p>
        </p:txBody>
      </p:sp>
      <p:sp>
        <p:nvSpPr>
          <p:cNvPr id="4" name="TextBox 3">
            <a:extLst>
              <a:ext uri="{FF2B5EF4-FFF2-40B4-BE49-F238E27FC236}">
                <a16:creationId xmlns:a16="http://schemas.microsoft.com/office/drawing/2014/main" id="{FB4CC485-268D-C198-CCCE-0E89F0F02560}"/>
              </a:ext>
            </a:extLst>
          </p:cNvPr>
          <p:cNvSpPr txBox="1"/>
          <p:nvPr/>
        </p:nvSpPr>
        <p:spPr>
          <a:xfrm>
            <a:off x="12422124" y="365760"/>
            <a:ext cx="2388342" cy="923330"/>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r>
              <a:rPr lang="en-US" dirty="0"/>
              <a:t>Please be sure to include this slide!</a:t>
            </a:r>
          </a:p>
        </p:txBody>
      </p:sp>
      <p:sp>
        <p:nvSpPr>
          <p:cNvPr id="6" name="Right Arrow 18">
            <a:extLst>
              <a:ext uri="{FF2B5EF4-FFF2-40B4-BE49-F238E27FC236}">
                <a16:creationId xmlns:a16="http://schemas.microsoft.com/office/drawing/2014/main" id="{063668DD-070B-0615-8C9E-AA41C576C454}"/>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7" name="Rectangle 6">
            <a:extLst>
              <a:ext uri="{FF2B5EF4-FFF2-40B4-BE49-F238E27FC236}">
                <a16:creationId xmlns:a16="http://schemas.microsoft.com/office/drawing/2014/main" id="{554E0F58-1814-9B86-3AA9-261B92B2BDCD}"/>
              </a:ext>
            </a:extLst>
          </p:cNvPr>
          <p:cNvSpPr/>
          <p:nvPr/>
        </p:nvSpPr>
        <p:spPr>
          <a:xfrm>
            <a:off x="6192982" y="124691"/>
            <a:ext cx="5860473" cy="62844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4294967295"/>
          </p:nvPr>
        </p:nvSpPr>
        <p:spPr>
          <a:xfrm>
            <a:off x="6584102" y="870839"/>
            <a:ext cx="5130101" cy="4011959"/>
          </a:xfrm>
        </p:spPr>
        <p:txBody>
          <a:bodyPr vert="horz" lIns="91440" tIns="45720" rIns="91440" bIns="45720" rtlCol="0" anchor="t">
            <a:noAutofit/>
          </a:bodyPr>
          <a:lstStyle/>
          <a:p>
            <a:pPr marL="0" indent="0">
              <a:lnSpc>
                <a:spcPts val="3280"/>
              </a:lnSpc>
              <a:buNone/>
            </a:pPr>
            <a:r>
              <a:rPr lang="en-US" dirty="0">
                <a:solidFill>
                  <a:schemeClr val="accent6"/>
                </a:solidFill>
              </a:rPr>
              <a:t>The CLSP Toolkit was made possible by Cooperative Agreement #NU17CE924917, CFDA: 93.136 from the Centers for Disease Control and Prevention (CDC) through a subcontract from the Safe States Alliance. The contents and opinions are solely the responsibility of today’s presenters and do not necessarily reflect the official views of CDC, Safe States Alliance, or EDC.</a:t>
            </a:r>
            <a:endParaRPr lang="en-US" dirty="0">
              <a:effectLst/>
              <a:ea typeface="Calibri" panose="020F0502020204030204" pitchFamily="34" charset="0"/>
            </a:endParaRPr>
          </a:p>
        </p:txBody>
      </p:sp>
      <p:sp>
        <p:nvSpPr>
          <p:cNvPr id="8" name="Footer Placeholder 7">
            <a:extLst>
              <a:ext uri="{FF2B5EF4-FFF2-40B4-BE49-F238E27FC236}">
                <a16:creationId xmlns:a16="http://schemas.microsoft.com/office/drawing/2014/main" id="{7DB416B4-2B76-B70F-67B3-CDF16BDD6670}"/>
              </a:ext>
            </a:extLst>
          </p:cNvPr>
          <p:cNvSpPr>
            <a:spLocks noGrp="1"/>
          </p:cNvSpPr>
          <p:nvPr>
            <p:ph type="ftr" sz="quarter" idx="11"/>
          </p:nvPr>
        </p:nvSpPr>
        <p:spPr/>
        <p:txBody>
          <a:bodyPr/>
          <a:lstStyle/>
          <a:p>
            <a:r>
              <a:rPr lang="en-US"/>
              <a:t>Community-Led Suicide Prevention: A New Tool | edc.org</a:t>
            </a:r>
            <a:endParaRPr lang="en-US" dirty="0"/>
          </a:p>
        </p:txBody>
      </p:sp>
      <p:sp>
        <p:nvSpPr>
          <p:cNvPr id="10" name="Slide Number Placeholder 9">
            <a:extLst>
              <a:ext uri="{FF2B5EF4-FFF2-40B4-BE49-F238E27FC236}">
                <a16:creationId xmlns:a16="http://schemas.microsoft.com/office/drawing/2014/main" id="{D683D929-C8F3-E256-4BAB-A6B97A3BC87B}"/>
              </a:ext>
            </a:extLst>
          </p:cNvPr>
          <p:cNvSpPr>
            <a:spLocks noGrp="1"/>
          </p:cNvSpPr>
          <p:nvPr>
            <p:ph type="sldNum" sz="quarter" idx="10"/>
          </p:nvPr>
        </p:nvSpPr>
        <p:spPr/>
        <p:txBody>
          <a:bodyPr/>
          <a:lstStyle/>
          <a:p>
            <a:fld id="{CA49D0EE-DE7F-324B-A84C-F36708423CDB}" type="slidenum">
              <a:rPr lang="en-US" smtClean="0"/>
              <a:pPr/>
              <a:t>2</a:t>
            </a:fld>
            <a:endParaRPr lang="en-US" dirty="0"/>
          </a:p>
        </p:txBody>
      </p:sp>
      <p:pic>
        <p:nvPicPr>
          <p:cNvPr id="11" name="Content Placeholder 9" descr="Neighborhood with solid fill">
            <a:extLst>
              <a:ext uri="{FF2B5EF4-FFF2-40B4-BE49-F238E27FC236}">
                <a16:creationId xmlns:a16="http://schemas.microsoft.com/office/drawing/2014/main" id="{8A056EBA-B18F-C571-FDBB-3822ADD6B6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63708" y="4882798"/>
            <a:ext cx="1645920" cy="1645920"/>
          </a:xfrm>
          <a:prstGeom prst="rect">
            <a:avLst/>
          </a:prstGeom>
        </p:spPr>
      </p:pic>
      <p:pic>
        <p:nvPicPr>
          <p:cNvPr id="13" name="Graphic 12" descr="Connections with solid fill">
            <a:extLst>
              <a:ext uri="{FF2B5EF4-FFF2-40B4-BE49-F238E27FC236}">
                <a16:creationId xmlns:a16="http://schemas.microsoft.com/office/drawing/2014/main" id="{E8D2C540-D0CE-17D1-25E2-A1A0275477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7292" y="3429001"/>
            <a:ext cx="2957022" cy="2957022"/>
          </a:xfrm>
          <a:prstGeom prst="rect">
            <a:avLst/>
          </a:prstGeom>
        </p:spPr>
      </p:pic>
    </p:spTree>
    <p:extLst>
      <p:ext uri="{BB962C8B-B14F-4D97-AF65-F5344CB8AC3E}">
        <p14:creationId xmlns:p14="http://schemas.microsoft.com/office/powerpoint/2010/main" val="983490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49823A-7E65-8635-BDF6-29C8D26DC4A4}"/>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45593F-18C8-0A83-E057-13297789829F}"/>
              </a:ext>
            </a:extLst>
          </p:cNvPr>
          <p:cNvPicPr>
            <a:picLocks noChangeAspect="1"/>
          </p:cNvPicPr>
          <p:nvPr/>
        </p:nvPicPr>
        <p:blipFill rotWithShape="1">
          <a:blip r:embed="rId3"/>
          <a:srcRect b="12368"/>
          <a:stretch/>
        </p:blipFill>
        <p:spPr>
          <a:xfrm>
            <a:off x="1684020" y="1307440"/>
            <a:ext cx="8823960" cy="4702894"/>
          </a:xfrm>
          <a:prstGeom prst="rect">
            <a:avLst/>
          </a:prstGeom>
          <a:effectLst>
            <a:glow rad="63500">
              <a:schemeClr val="accent5">
                <a:satMod val="175000"/>
                <a:alpha val="10000"/>
              </a:schemeClr>
            </a:glow>
          </a:effectLst>
        </p:spPr>
      </p:pic>
      <p:sp>
        <p:nvSpPr>
          <p:cNvPr id="6" name="Slide Number Placeholder 5"/>
          <p:cNvSpPr>
            <a:spLocks noGrp="1"/>
          </p:cNvSpPr>
          <p:nvPr>
            <p:ph type="sldNum" sz="quarter" idx="12"/>
          </p:nvPr>
        </p:nvSpPr>
        <p:spPr/>
        <p:txBody>
          <a:bodyPr/>
          <a:lstStyle/>
          <a:p>
            <a:fld id="{CA49D0EE-DE7F-324B-A84C-F36708423CDB}" type="slidenum">
              <a:rPr lang="en-US" smtClean="0"/>
              <a:t>20</a:t>
            </a:fld>
            <a:endParaRPr lang="en-US"/>
          </a:p>
        </p:txBody>
      </p:sp>
      <p:sp>
        <p:nvSpPr>
          <p:cNvPr id="9" name="Title 1">
            <a:extLst>
              <a:ext uri="{FF2B5EF4-FFF2-40B4-BE49-F238E27FC236}">
                <a16:creationId xmlns:a16="http://schemas.microsoft.com/office/drawing/2014/main" id="{6008DA1C-BD3E-9733-B210-95E2B515169B}"/>
              </a:ext>
            </a:extLst>
          </p:cNvPr>
          <p:cNvSpPr>
            <a:spLocks noGrp="1"/>
          </p:cNvSpPr>
          <p:nvPr>
            <p:ph type="title"/>
          </p:nvPr>
        </p:nvSpPr>
        <p:spPr>
          <a:xfrm>
            <a:off x="1" y="1"/>
            <a:ext cx="12191999" cy="803773"/>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cxnSp>
        <p:nvCxnSpPr>
          <p:cNvPr id="7" name="Straight Arrow Connector 6">
            <a:extLst>
              <a:ext uri="{FF2B5EF4-FFF2-40B4-BE49-F238E27FC236}">
                <a16:creationId xmlns:a16="http://schemas.microsoft.com/office/drawing/2014/main" id="{6CD82E4E-0F6A-305F-AB8A-122C8D2AFC96}"/>
              </a:ext>
            </a:extLst>
          </p:cNvPr>
          <p:cNvCxnSpPr>
            <a:cxnSpLocks/>
          </p:cNvCxnSpPr>
          <p:nvPr/>
        </p:nvCxnSpPr>
        <p:spPr>
          <a:xfrm>
            <a:off x="5868223" y="2088293"/>
            <a:ext cx="455553" cy="388414"/>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7D9A993A-B23B-237A-FCAB-C96441D1D9AF}"/>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46866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912A3C-2B45-E7F5-2C32-8641C90C559B}"/>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A49D0EE-DE7F-324B-A84C-F36708423CDB}" type="slidenum">
              <a:rPr lang="en-US" smtClean="0"/>
              <a:t>21</a:t>
            </a:fld>
            <a:endParaRPr lang="en-US"/>
          </a:p>
        </p:txBody>
      </p:sp>
      <p:sp>
        <p:nvSpPr>
          <p:cNvPr id="9" name="Title 1">
            <a:extLst>
              <a:ext uri="{FF2B5EF4-FFF2-40B4-BE49-F238E27FC236}">
                <a16:creationId xmlns:a16="http://schemas.microsoft.com/office/drawing/2014/main" id="{6008DA1C-BD3E-9733-B210-95E2B515169B}"/>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10" name="Picture 9">
            <a:extLst>
              <a:ext uri="{FF2B5EF4-FFF2-40B4-BE49-F238E27FC236}">
                <a16:creationId xmlns:a16="http://schemas.microsoft.com/office/drawing/2014/main" id="{3BC68794-FD81-A182-ADEA-6B0EADC45E0D}"/>
              </a:ext>
            </a:extLst>
          </p:cNvPr>
          <p:cNvPicPr>
            <a:picLocks noChangeAspect="1"/>
          </p:cNvPicPr>
          <p:nvPr/>
        </p:nvPicPr>
        <p:blipFill rotWithShape="1">
          <a:blip r:embed="rId3"/>
          <a:srcRect l="6818" r="5344" b="509"/>
          <a:stretch/>
        </p:blipFill>
        <p:spPr>
          <a:xfrm>
            <a:off x="1594022" y="982936"/>
            <a:ext cx="9156356" cy="5343053"/>
          </a:xfrm>
          <a:prstGeom prst="rect">
            <a:avLst/>
          </a:prstGeom>
          <a:effectLst>
            <a:glow rad="63500">
              <a:schemeClr val="accent5">
                <a:satMod val="175000"/>
                <a:alpha val="10000"/>
              </a:schemeClr>
            </a:glow>
          </a:effectLst>
        </p:spPr>
      </p:pic>
      <p:sp>
        <p:nvSpPr>
          <p:cNvPr id="4" name="Footer Placeholder 3">
            <a:extLst>
              <a:ext uri="{FF2B5EF4-FFF2-40B4-BE49-F238E27FC236}">
                <a16:creationId xmlns:a16="http://schemas.microsoft.com/office/drawing/2014/main" id="{65A17BDB-EF08-3AC4-0E1A-A5AD688DBE49}"/>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571438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420CE-336E-85C0-0EED-4217971FEE98}"/>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CA49D0EE-DE7F-324B-A84C-F36708423CDB}" type="slidenum">
              <a:rPr lang="en-US" smtClean="0"/>
              <a:t>22</a:t>
            </a:fld>
            <a:endParaRPr lang="en-US"/>
          </a:p>
        </p:txBody>
      </p:sp>
      <p:sp>
        <p:nvSpPr>
          <p:cNvPr id="9" name="Title 1">
            <a:extLst>
              <a:ext uri="{FF2B5EF4-FFF2-40B4-BE49-F238E27FC236}">
                <a16:creationId xmlns:a16="http://schemas.microsoft.com/office/drawing/2014/main" id="{6008DA1C-BD3E-9733-B210-95E2B515169B}"/>
              </a:ext>
            </a:extLst>
          </p:cNvPr>
          <p:cNvSpPr>
            <a:spLocks noGrp="1"/>
          </p:cNvSpPr>
          <p:nvPr>
            <p:ph type="title"/>
          </p:nvPr>
        </p:nvSpPr>
        <p:spPr>
          <a:xfrm>
            <a:off x="1" y="1"/>
            <a:ext cx="12191999" cy="808152"/>
          </a:xfrm>
        </p:spPr>
        <p:txBody>
          <a:bodyPr vert="horz" lIns="91440" tIns="45720" rIns="91440" bIns="45720" rtlCol="0" anchor="ctr">
            <a:no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10" name="Picture 9">
            <a:extLst>
              <a:ext uri="{FF2B5EF4-FFF2-40B4-BE49-F238E27FC236}">
                <a16:creationId xmlns:a16="http://schemas.microsoft.com/office/drawing/2014/main" id="{3BC68794-FD81-A182-ADEA-6B0EADC45E0D}"/>
              </a:ext>
            </a:extLst>
          </p:cNvPr>
          <p:cNvPicPr>
            <a:picLocks noChangeAspect="1"/>
          </p:cNvPicPr>
          <p:nvPr/>
        </p:nvPicPr>
        <p:blipFill rotWithShape="1">
          <a:blip r:embed="rId3"/>
          <a:srcRect l="14790" t="10456" r="14921" b="794"/>
          <a:stretch/>
        </p:blipFill>
        <p:spPr>
          <a:xfrm>
            <a:off x="2345725" y="1462717"/>
            <a:ext cx="7500551" cy="4392341"/>
          </a:xfrm>
          <a:prstGeom prst="rect">
            <a:avLst/>
          </a:prstGeom>
          <a:effectLst>
            <a:glow rad="63500">
              <a:schemeClr val="accent5">
                <a:satMod val="175000"/>
                <a:alpha val="9000"/>
              </a:schemeClr>
            </a:glow>
          </a:effectLst>
        </p:spPr>
      </p:pic>
      <p:sp>
        <p:nvSpPr>
          <p:cNvPr id="4" name="Footer Placeholder 3">
            <a:extLst>
              <a:ext uri="{FF2B5EF4-FFF2-40B4-BE49-F238E27FC236}">
                <a16:creationId xmlns:a16="http://schemas.microsoft.com/office/drawing/2014/main" id="{8B9DA75C-A274-66D8-FB26-F2525AB3C109}"/>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3152506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6B7D5C-12C3-24FF-023B-7698287FB08D}"/>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7CE8D57-4884-CE17-7D7F-754BBD988FE9}"/>
              </a:ext>
            </a:extLst>
          </p:cNvPr>
          <p:cNvSpPr/>
          <p:nvPr/>
        </p:nvSpPr>
        <p:spPr>
          <a:xfrm>
            <a:off x="932462" y="1285105"/>
            <a:ext cx="10327076" cy="4795709"/>
          </a:xfrm>
          <a:prstGeom prst="rect">
            <a:avLst/>
          </a:prstGeom>
          <a:solidFill>
            <a:schemeClr val="bg1"/>
          </a:solidFill>
          <a:ln>
            <a:solidFill>
              <a:schemeClr val="bg1"/>
            </a:solidFill>
          </a:ln>
          <a:effectLst>
            <a:glow rad="63500">
              <a:schemeClr val="accent5">
                <a:satMod val="175000"/>
                <a:alpha val="1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B888B0-F2E9-3B2C-BD1E-A1A1F2CBAA24}"/>
              </a:ext>
            </a:extLst>
          </p:cNvPr>
          <p:cNvPicPr>
            <a:picLocks noChangeAspect="1"/>
          </p:cNvPicPr>
          <p:nvPr/>
        </p:nvPicPr>
        <p:blipFill rotWithShape="1">
          <a:blip r:embed="rId3"/>
          <a:srcRect l="6462" t="34610" r="56633" b="7297"/>
          <a:stretch/>
        </p:blipFill>
        <p:spPr>
          <a:xfrm>
            <a:off x="932462" y="1508814"/>
            <a:ext cx="10327076" cy="4572000"/>
          </a:xfrm>
          <a:prstGeom prst="rect">
            <a:avLst/>
          </a:prstGeom>
        </p:spPr>
      </p:pic>
      <p:sp>
        <p:nvSpPr>
          <p:cNvPr id="6" name="Slide Number Placeholder 5"/>
          <p:cNvSpPr>
            <a:spLocks noGrp="1"/>
          </p:cNvSpPr>
          <p:nvPr>
            <p:ph type="sldNum" sz="quarter" idx="12"/>
          </p:nvPr>
        </p:nvSpPr>
        <p:spPr/>
        <p:txBody>
          <a:bodyPr/>
          <a:lstStyle/>
          <a:p>
            <a:fld id="{CA49D0EE-DE7F-324B-A84C-F36708423CDB}" type="slidenum">
              <a:rPr lang="en-US" smtClean="0"/>
              <a:t>23</a:t>
            </a:fld>
            <a:endParaRPr lang="en-US"/>
          </a:p>
        </p:txBody>
      </p:sp>
      <p:sp>
        <p:nvSpPr>
          <p:cNvPr id="7" name="Title 1">
            <a:extLst>
              <a:ext uri="{FF2B5EF4-FFF2-40B4-BE49-F238E27FC236}">
                <a16:creationId xmlns:a16="http://schemas.microsoft.com/office/drawing/2014/main" id="{FC6935B5-A276-7EC0-2658-FD06AF11085D}"/>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11" name="Footer Placeholder 10">
            <a:extLst>
              <a:ext uri="{FF2B5EF4-FFF2-40B4-BE49-F238E27FC236}">
                <a16:creationId xmlns:a16="http://schemas.microsoft.com/office/drawing/2014/main" id="{38B083C2-83CE-486A-D5C6-90D77D903A59}"/>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372406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817F93-E379-CFDE-456B-FB1FD25732E0}"/>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9889C98-9B66-7FC7-E58A-3613A8C09535}"/>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6" name="Slide Number Placeholder 5"/>
          <p:cNvSpPr>
            <a:spLocks noGrp="1"/>
          </p:cNvSpPr>
          <p:nvPr>
            <p:ph type="sldNum" sz="quarter" idx="12"/>
          </p:nvPr>
        </p:nvSpPr>
        <p:spPr/>
        <p:txBody>
          <a:bodyPr/>
          <a:lstStyle/>
          <a:p>
            <a:fld id="{CA49D0EE-DE7F-324B-A84C-F36708423CDB}" type="slidenum">
              <a:rPr lang="en-US" smtClean="0"/>
              <a:t>24</a:t>
            </a:fld>
            <a:endParaRPr lang="en-US"/>
          </a:p>
        </p:txBody>
      </p:sp>
      <p:cxnSp>
        <p:nvCxnSpPr>
          <p:cNvPr id="4" name="Straight Arrow Connector 3">
            <a:extLst>
              <a:ext uri="{FF2B5EF4-FFF2-40B4-BE49-F238E27FC236}">
                <a16:creationId xmlns:a16="http://schemas.microsoft.com/office/drawing/2014/main" id="{85DE93DE-A59F-D1E2-AC75-665FF955FAA3}"/>
              </a:ext>
            </a:extLst>
          </p:cNvPr>
          <p:cNvCxnSpPr>
            <a:cxnSpLocks/>
          </p:cNvCxnSpPr>
          <p:nvPr/>
        </p:nvCxnSpPr>
        <p:spPr>
          <a:xfrm>
            <a:off x="3990885" y="2102265"/>
            <a:ext cx="982766" cy="36746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581C3B-CBD0-39EF-5ABA-D0221A8F3D22}"/>
              </a:ext>
            </a:extLst>
          </p:cNvPr>
          <p:cNvPicPr>
            <a:picLocks noChangeAspect="1"/>
          </p:cNvPicPr>
          <p:nvPr/>
        </p:nvPicPr>
        <p:blipFill rotWithShape="1">
          <a:blip r:embed="rId3"/>
          <a:srcRect l="14790" t="10456" r="14921" b="794"/>
          <a:stretch/>
        </p:blipFill>
        <p:spPr>
          <a:xfrm>
            <a:off x="2345725" y="1462717"/>
            <a:ext cx="7500551" cy="4392341"/>
          </a:xfrm>
          <a:prstGeom prst="rect">
            <a:avLst/>
          </a:prstGeom>
          <a:effectLst>
            <a:glow rad="63500">
              <a:schemeClr val="accent5">
                <a:satMod val="175000"/>
                <a:alpha val="9000"/>
              </a:schemeClr>
            </a:glow>
          </a:effectLst>
        </p:spPr>
      </p:pic>
      <p:cxnSp>
        <p:nvCxnSpPr>
          <p:cNvPr id="12" name="Straight Arrow Connector 11">
            <a:extLst>
              <a:ext uri="{FF2B5EF4-FFF2-40B4-BE49-F238E27FC236}">
                <a16:creationId xmlns:a16="http://schemas.microsoft.com/office/drawing/2014/main" id="{8075F8FA-B493-C3ED-8DD8-752CF915CD86}"/>
              </a:ext>
            </a:extLst>
          </p:cNvPr>
          <p:cNvCxnSpPr>
            <a:cxnSpLocks/>
          </p:cNvCxnSpPr>
          <p:nvPr/>
        </p:nvCxnSpPr>
        <p:spPr>
          <a:xfrm>
            <a:off x="4405653" y="1652066"/>
            <a:ext cx="455553" cy="388414"/>
          </a:xfrm>
          <a:prstGeom prst="straightConnector1">
            <a:avLst/>
          </a:prstGeom>
          <a:ln w="38100">
            <a:solidFill>
              <a:schemeClr val="accent2"/>
            </a:solidFill>
            <a:tailEnd type="triangle"/>
          </a:ln>
          <a:effectLst/>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383E1742-38D5-0157-3BD5-C45F17762ACA}"/>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81365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E75C8C-6CCF-134E-3173-1F6012E4960E}"/>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75E43FF-1B22-97CC-803D-3469A40602BD}"/>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6" name="Slide Number Placeholder 5"/>
          <p:cNvSpPr>
            <a:spLocks noGrp="1"/>
          </p:cNvSpPr>
          <p:nvPr>
            <p:ph type="sldNum" sz="quarter" idx="12"/>
          </p:nvPr>
        </p:nvSpPr>
        <p:spPr/>
        <p:txBody>
          <a:bodyPr/>
          <a:lstStyle/>
          <a:p>
            <a:fld id="{CA49D0EE-DE7F-324B-A84C-F36708423CDB}" type="slidenum">
              <a:rPr lang="en-US" smtClean="0"/>
              <a:t>25</a:t>
            </a:fld>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399D7227-1A89-88E8-56BF-F76EB8F5C204}"/>
              </a:ext>
            </a:extLst>
          </p:cNvPr>
          <p:cNvPicPr>
            <a:picLocks noChangeAspect="1"/>
          </p:cNvPicPr>
          <p:nvPr/>
        </p:nvPicPr>
        <p:blipFill rotWithShape="1">
          <a:blip r:embed="rId3"/>
          <a:srcRect l="23306" r="21993" b="6752"/>
          <a:stretch/>
        </p:blipFill>
        <p:spPr>
          <a:xfrm>
            <a:off x="3093308" y="1063007"/>
            <a:ext cx="6007608" cy="5193683"/>
          </a:xfrm>
          <a:prstGeom prst="rect">
            <a:avLst/>
          </a:prstGeom>
          <a:effectLst>
            <a:glow rad="63500">
              <a:schemeClr val="accent5">
                <a:satMod val="175000"/>
                <a:alpha val="10000"/>
              </a:schemeClr>
            </a:glow>
          </a:effectLst>
        </p:spPr>
      </p:pic>
      <p:cxnSp>
        <p:nvCxnSpPr>
          <p:cNvPr id="8" name="Straight Arrow Connector 7">
            <a:extLst>
              <a:ext uri="{FF2B5EF4-FFF2-40B4-BE49-F238E27FC236}">
                <a16:creationId xmlns:a16="http://schemas.microsoft.com/office/drawing/2014/main" id="{9227B3B3-1066-31BB-F87E-8BE79EBCCA80}"/>
              </a:ext>
            </a:extLst>
          </p:cNvPr>
          <p:cNvCxnSpPr>
            <a:cxnSpLocks/>
          </p:cNvCxnSpPr>
          <p:nvPr/>
        </p:nvCxnSpPr>
        <p:spPr>
          <a:xfrm>
            <a:off x="3892378" y="4263081"/>
            <a:ext cx="521100" cy="19641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Footer Placeholder 12">
            <a:extLst>
              <a:ext uri="{FF2B5EF4-FFF2-40B4-BE49-F238E27FC236}">
                <a16:creationId xmlns:a16="http://schemas.microsoft.com/office/drawing/2014/main" id="{FBE5FBA5-E0F2-5FB8-A019-1C014BB3A20A}"/>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4257013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F178DC-76D3-CE51-1B87-1CD5F289FA0C}"/>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24408AE7-A2E5-FD86-ED98-9EEA623295D1}"/>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6" name="Slide Number Placeholder 5"/>
          <p:cNvSpPr>
            <a:spLocks noGrp="1"/>
          </p:cNvSpPr>
          <p:nvPr>
            <p:ph type="sldNum" sz="quarter" idx="12"/>
          </p:nvPr>
        </p:nvSpPr>
        <p:spPr/>
        <p:txBody>
          <a:bodyPr/>
          <a:lstStyle/>
          <a:p>
            <a:fld id="{CA49D0EE-DE7F-324B-A84C-F36708423CDB}" type="slidenum">
              <a:rPr lang="en-US" smtClean="0"/>
              <a:t>26</a:t>
            </a:fld>
            <a:endParaRPr lang="en-US"/>
          </a:p>
        </p:txBody>
      </p:sp>
      <p:grpSp>
        <p:nvGrpSpPr>
          <p:cNvPr id="13" name="Group 12">
            <a:extLst>
              <a:ext uri="{FF2B5EF4-FFF2-40B4-BE49-F238E27FC236}">
                <a16:creationId xmlns:a16="http://schemas.microsoft.com/office/drawing/2014/main" id="{685412AF-C5E6-EB81-5589-3A1BAD5E7626}"/>
              </a:ext>
            </a:extLst>
          </p:cNvPr>
          <p:cNvGrpSpPr/>
          <p:nvPr/>
        </p:nvGrpSpPr>
        <p:grpSpPr>
          <a:xfrm>
            <a:off x="3188043" y="1069656"/>
            <a:ext cx="5733288" cy="5182861"/>
            <a:chOff x="3188043" y="1069656"/>
            <a:chExt cx="5733288" cy="5182861"/>
          </a:xfrm>
        </p:grpSpPr>
        <p:pic>
          <p:nvPicPr>
            <p:cNvPr id="5" name="Picture 4">
              <a:extLst>
                <a:ext uri="{FF2B5EF4-FFF2-40B4-BE49-F238E27FC236}">
                  <a16:creationId xmlns:a16="http://schemas.microsoft.com/office/drawing/2014/main" id="{399D7227-1A89-88E8-56BF-F76EB8F5C204}"/>
                </a:ext>
              </a:extLst>
            </p:cNvPr>
            <p:cNvPicPr>
              <a:picLocks noChangeAspect="1"/>
            </p:cNvPicPr>
            <p:nvPr/>
          </p:nvPicPr>
          <p:blipFill rotWithShape="1">
            <a:blip r:embed="rId3"/>
            <a:srcRect l="24094" r="23681" b="6617"/>
            <a:stretch/>
          </p:blipFill>
          <p:spPr>
            <a:xfrm>
              <a:off x="3188043" y="1069656"/>
              <a:ext cx="5733288" cy="5182861"/>
            </a:xfrm>
            <a:prstGeom prst="rect">
              <a:avLst/>
            </a:prstGeom>
            <a:effectLst>
              <a:glow rad="63500">
                <a:schemeClr val="accent5">
                  <a:satMod val="175000"/>
                  <a:alpha val="10000"/>
                </a:schemeClr>
              </a:glow>
            </a:effectLst>
          </p:spPr>
        </p:pic>
        <p:sp>
          <p:nvSpPr>
            <p:cNvPr id="11" name="Rectangle 10">
              <a:extLst>
                <a:ext uri="{FF2B5EF4-FFF2-40B4-BE49-F238E27FC236}">
                  <a16:creationId xmlns:a16="http://schemas.microsoft.com/office/drawing/2014/main" id="{182F7164-F48F-5E07-3C77-90EF4BFC92E5}"/>
                </a:ext>
              </a:extLst>
            </p:cNvPr>
            <p:cNvSpPr/>
            <p:nvPr/>
          </p:nvSpPr>
          <p:spPr>
            <a:xfrm flipV="1">
              <a:off x="3188043" y="1469162"/>
              <a:ext cx="5733288" cy="19139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53886A-B3DB-6D4A-30D6-29E34D943DE3}"/>
                </a:ext>
              </a:extLst>
            </p:cNvPr>
            <p:cNvSpPr/>
            <p:nvPr/>
          </p:nvSpPr>
          <p:spPr>
            <a:xfrm flipV="1">
              <a:off x="3188043" y="1430954"/>
              <a:ext cx="5733288" cy="45719"/>
            </a:xfrm>
            <a:prstGeom prst="rect">
              <a:avLst/>
            </a:prstGeom>
            <a:solidFill>
              <a:schemeClr val="bg1"/>
            </a:solidFill>
            <a:ln>
              <a:noFill/>
            </a:ln>
            <a:effectLst>
              <a:outerShdw blurRad="50800" dist="127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3">
            <a:extLst>
              <a:ext uri="{FF2B5EF4-FFF2-40B4-BE49-F238E27FC236}">
                <a16:creationId xmlns:a16="http://schemas.microsoft.com/office/drawing/2014/main" id="{D341D083-0D62-B522-A438-4FA00B614A99}"/>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770612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A49D0EE-DE7F-324B-A84C-F36708423CDB}" type="slidenum">
              <a:rPr lang="en-US" smtClean="0"/>
              <a:t>27</a:t>
            </a:fld>
            <a:endParaRPr lang="en-US"/>
          </a:p>
        </p:txBody>
      </p:sp>
      <p:sp>
        <p:nvSpPr>
          <p:cNvPr id="5" name="Rectangle 4">
            <a:extLst>
              <a:ext uri="{FF2B5EF4-FFF2-40B4-BE49-F238E27FC236}">
                <a16:creationId xmlns:a16="http://schemas.microsoft.com/office/drawing/2014/main" id="{67FF66E6-7E89-C504-929E-BAE6F858E6A0}"/>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4B4D4DA-8B5B-104D-7A41-9C5D9E52CBD6}"/>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8" name="Picture 7">
            <a:extLst>
              <a:ext uri="{FF2B5EF4-FFF2-40B4-BE49-F238E27FC236}">
                <a16:creationId xmlns:a16="http://schemas.microsoft.com/office/drawing/2014/main" id="{7482ADB2-8A0C-A68B-C4D4-D097DD104F4E}"/>
              </a:ext>
            </a:extLst>
          </p:cNvPr>
          <p:cNvPicPr>
            <a:picLocks noChangeAspect="1"/>
          </p:cNvPicPr>
          <p:nvPr/>
        </p:nvPicPr>
        <p:blipFill rotWithShape="1">
          <a:blip r:embed="rId3"/>
          <a:srcRect b="12368"/>
          <a:stretch/>
        </p:blipFill>
        <p:spPr>
          <a:xfrm>
            <a:off x="1684020" y="1307440"/>
            <a:ext cx="8823960" cy="4702894"/>
          </a:xfrm>
          <a:prstGeom prst="rect">
            <a:avLst/>
          </a:prstGeom>
          <a:effectLst>
            <a:glow rad="63500">
              <a:schemeClr val="accent5">
                <a:satMod val="175000"/>
                <a:alpha val="10000"/>
              </a:schemeClr>
            </a:glow>
          </a:effectLst>
        </p:spPr>
      </p:pic>
      <p:sp>
        <p:nvSpPr>
          <p:cNvPr id="11" name="Footer Placeholder 10">
            <a:extLst>
              <a:ext uri="{FF2B5EF4-FFF2-40B4-BE49-F238E27FC236}">
                <a16:creationId xmlns:a16="http://schemas.microsoft.com/office/drawing/2014/main" id="{8D6BC616-0074-CF31-6CEA-68BFF50D03DC}"/>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3496459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A49D0EE-DE7F-324B-A84C-F36708423CDB}" type="slidenum">
              <a:rPr lang="en-US" smtClean="0"/>
              <a:t>28</a:t>
            </a:fld>
            <a:endParaRPr lang="en-US"/>
          </a:p>
        </p:txBody>
      </p:sp>
      <p:sp>
        <p:nvSpPr>
          <p:cNvPr id="5" name="Rectangle 4">
            <a:extLst>
              <a:ext uri="{FF2B5EF4-FFF2-40B4-BE49-F238E27FC236}">
                <a16:creationId xmlns:a16="http://schemas.microsoft.com/office/drawing/2014/main" id="{3CFD4BBC-9CB1-336A-538C-F25BBB85CCB5}"/>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F45615F-37C6-4E89-6C3B-5638A03BC1B4}"/>
              </a:ext>
            </a:extLst>
          </p:cNvPr>
          <p:cNvSpPr>
            <a:spLocks noGrp="1"/>
          </p:cNvSpPr>
          <p:nvPr>
            <p:ph type="title"/>
          </p:nvPr>
        </p:nvSpPr>
        <p:spPr>
          <a:xfrm>
            <a:off x="1" y="1"/>
            <a:ext cx="12191999" cy="808152"/>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pic>
        <p:nvPicPr>
          <p:cNvPr id="11" name="Picture 10">
            <a:extLst>
              <a:ext uri="{FF2B5EF4-FFF2-40B4-BE49-F238E27FC236}">
                <a16:creationId xmlns:a16="http://schemas.microsoft.com/office/drawing/2014/main" id="{21F4F568-D416-046F-A5C6-7C31E20471D9}"/>
              </a:ext>
            </a:extLst>
          </p:cNvPr>
          <p:cNvPicPr>
            <a:picLocks noChangeAspect="1"/>
          </p:cNvPicPr>
          <p:nvPr/>
        </p:nvPicPr>
        <p:blipFill rotWithShape="1">
          <a:blip r:embed="rId3"/>
          <a:srcRect t="585" b="9541"/>
          <a:stretch/>
        </p:blipFill>
        <p:spPr>
          <a:xfrm>
            <a:off x="1684020" y="1307440"/>
            <a:ext cx="8823960" cy="4702894"/>
          </a:xfrm>
          <a:prstGeom prst="rect">
            <a:avLst/>
          </a:prstGeom>
          <a:effectLst>
            <a:glow rad="63500">
              <a:schemeClr val="accent5">
                <a:satMod val="175000"/>
                <a:alpha val="10000"/>
              </a:schemeClr>
            </a:glow>
          </a:effectLst>
        </p:spPr>
      </p:pic>
      <p:cxnSp>
        <p:nvCxnSpPr>
          <p:cNvPr id="15" name="Straight Arrow Connector 14">
            <a:extLst>
              <a:ext uri="{FF2B5EF4-FFF2-40B4-BE49-F238E27FC236}">
                <a16:creationId xmlns:a16="http://schemas.microsoft.com/office/drawing/2014/main" id="{593AB6FD-8E39-7206-D95D-CED1CBC606FA}"/>
              </a:ext>
            </a:extLst>
          </p:cNvPr>
          <p:cNvCxnSpPr>
            <a:cxnSpLocks/>
          </p:cNvCxnSpPr>
          <p:nvPr/>
        </p:nvCxnSpPr>
        <p:spPr>
          <a:xfrm>
            <a:off x="9914690" y="1883005"/>
            <a:ext cx="521100" cy="196417"/>
          </a:xfrm>
          <a:prstGeom prst="straightConnector1">
            <a:avLst/>
          </a:prstGeom>
          <a:ln w="381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Footer Placeholder 15">
            <a:extLst>
              <a:ext uri="{FF2B5EF4-FFF2-40B4-BE49-F238E27FC236}">
                <a16:creationId xmlns:a16="http://schemas.microsoft.com/office/drawing/2014/main" id="{8DE6EC2E-E48D-BE89-4456-7A8632999473}"/>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3887792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850DF-B556-0FE7-2185-99569E27FC47}"/>
              </a:ext>
            </a:extLst>
          </p:cNvPr>
          <p:cNvSpPr/>
          <p:nvPr/>
        </p:nvSpPr>
        <p:spPr>
          <a:xfrm>
            <a:off x="5124284" y="1"/>
            <a:ext cx="7067716" cy="65142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311F1E-00D3-7DAF-31EF-0B81B761C2B8}"/>
              </a:ext>
            </a:extLst>
          </p:cNvPr>
          <p:cNvSpPr/>
          <p:nvPr/>
        </p:nvSpPr>
        <p:spPr>
          <a:xfrm>
            <a:off x="0" y="1"/>
            <a:ext cx="5124285" cy="65142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265F109-17C2-115C-A216-F87873521FBF}"/>
              </a:ext>
            </a:extLst>
          </p:cNvPr>
          <p:cNvSpPr>
            <a:spLocks noGrp="1"/>
          </p:cNvSpPr>
          <p:nvPr>
            <p:ph type="title"/>
          </p:nvPr>
        </p:nvSpPr>
        <p:spPr>
          <a:xfrm>
            <a:off x="632627" y="740892"/>
            <a:ext cx="4212424" cy="1777835"/>
          </a:xfrm>
        </p:spPr>
        <p:txBody>
          <a:bodyPr vert="horz" lIns="91440" tIns="45720" rIns="91440" bIns="45720" rtlCol="0" anchor="t" anchorCtr="0">
            <a:normAutofit/>
          </a:bodyPr>
          <a:lstStyle/>
          <a:p>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6" name="Slide Number Placeholder 5"/>
          <p:cNvSpPr>
            <a:spLocks noGrp="1"/>
          </p:cNvSpPr>
          <p:nvPr>
            <p:ph type="sldNum" sz="quarter" idx="12"/>
          </p:nvPr>
        </p:nvSpPr>
        <p:spPr/>
        <p:txBody>
          <a:bodyPr/>
          <a:lstStyle/>
          <a:p>
            <a:fld id="{CA49D0EE-DE7F-324B-A84C-F36708423CDB}" type="slidenum">
              <a:rPr lang="en-US" smtClean="0"/>
              <a:t>29</a:t>
            </a:fld>
            <a:endParaRPr lang="en-US"/>
          </a:p>
        </p:txBody>
      </p:sp>
      <p:grpSp>
        <p:nvGrpSpPr>
          <p:cNvPr id="16" name="Group 15">
            <a:extLst>
              <a:ext uri="{FF2B5EF4-FFF2-40B4-BE49-F238E27FC236}">
                <a16:creationId xmlns:a16="http://schemas.microsoft.com/office/drawing/2014/main" id="{B4BF68B8-EFFB-3AF1-0DE6-6F17EE7C0026}"/>
              </a:ext>
            </a:extLst>
          </p:cNvPr>
          <p:cNvGrpSpPr/>
          <p:nvPr/>
        </p:nvGrpSpPr>
        <p:grpSpPr>
          <a:xfrm>
            <a:off x="955592" y="2518727"/>
            <a:ext cx="3213100" cy="3213100"/>
            <a:chOff x="850900" y="2732724"/>
            <a:chExt cx="3213100" cy="3213100"/>
          </a:xfrm>
        </p:grpSpPr>
        <p:pic>
          <p:nvPicPr>
            <p:cNvPr id="14" name="Graphic 13" descr="Internet with solid fill">
              <a:extLst>
                <a:ext uri="{FF2B5EF4-FFF2-40B4-BE49-F238E27FC236}">
                  <a16:creationId xmlns:a16="http://schemas.microsoft.com/office/drawing/2014/main" id="{200BAA05-84E7-1827-BFEF-7D133211E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4450" y="3196274"/>
              <a:ext cx="2286000" cy="2286000"/>
            </a:xfrm>
            <a:prstGeom prst="rect">
              <a:avLst/>
            </a:prstGeom>
          </p:spPr>
        </p:pic>
        <p:sp>
          <p:nvSpPr>
            <p:cNvPr id="15" name="Oval 14">
              <a:extLst>
                <a:ext uri="{FF2B5EF4-FFF2-40B4-BE49-F238E27FC236}">
                  <a16:creationId xmlns:a16="http://schemas.microsoft.com/office/drawing/2014/main" id="{CA5D3F20-868B-9E58-4076-521B87BAB182}"/>
                </a:ext>
              </a:extLst>
            </p:cNvPr>
            <p:cNvSpPr/>
            <p:nvPr/>
          </p:nvSpPr>
          <p:spPr>
            <a:xfrm>
              <a:off x="850900" y="2732724"/>
              <a:ext cx="3213100" cy="3213100"/>
            </a:xfrm>
            <a:prstGeom prst="ellipse">
              <a:avLst/>
            </a:prstGeom>
            <a:noFill/>
            <a:ln w="889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Footer Placeholder 16">
            <a:extLst>
              <a:ext uri="{FF2B5EF4-FFF2-40B4-BE49-F238E27FC236}">
                <a16:creationId xmlns:a16="http://schemas.microsoft.com/office/drawing/2014/main" id="{D8F20B75-860E-B2E2-FE87-DFB6642C0B05}"/>
              </a:ext>
            </a:extLst>
          </p:cNvPr>
          <p:cNvSpPr>
            <a:spLocks noGrp="1"/>
          </p:cNvSpPr>
          <p:nvPr>
            <p:ph type="ftr" sz="quarter" idx="3"/>
          </p:nvPr>
        </p:nvSpPr>
        <p:spPr/>
        <p:txBody>
          <a:bodyPr/>
          <a:lstStyle/>
          <a:p>
            <a:r>
              <a:rPr lang="en-US"/>
              <a:t>Community-Led Suicide Prevention: A New Tool | edc.org</a:t>
            </a:r>
            <a:endParaRPr lang="en-US" dirty="0"/>
          </a:p>
        </p:txBody>
      </p:sp>
      <p:pic>
        <p:nvPicPr>
          <p:cNvPr id="3" name="Picture 2" descr="Graphical user interface, text, application, website&#10;&#10;Description automatically generated">
            <a:extLst>
              <a:ext uri="{FF2B5EF4-FFF2-40B4-BE49-F238E27FC236}">
                <a16:creationId xmlns:a16="http://schemas.microsoft.com/office/drawing/2014/main" id="{D5913F31-5CA7-E9C9-F47F-749ABE519FCA}"/>
              </a:ext>
            </a:extLst>
          </p:cNvPr>
          <p:cNvPicPr>
            <a:picLocks noChangeAspect="1"/>
          </p:cNvPicPr>
          <p:nvPr/>
        </p:nvPicPr>
        <p:blipFill rotWithShape="1">
          <a:blip r:embed="rId5"/>
          <a:srcRect t="6838"/>
          <a:stretch/>
        </p:blipFill>
        <p:spPr>
          <a:xfrm>
            <a:off x="6717896" y="285322"/>
            <a:ext cx="3880493" cy="5943600"/>
          </a:xfrm>
          <a:prstGeom prst="rect">
            <a:avLst/>
          </a:prstGeom>
          <a:effectLst>
            <a:glow rad="63500">
              <a:schemeClr val="accent5">
                <a:satMod val="175000"/>
                <a:alpha val="10000"/>
              </a:schemeClr>
            </a:glow>
          </a:effectLst>
        </p:spPr>
      </p:pic>
      <p:cxnSp>
        <p:nvCxnSpPr>
          <p:cNvPr id="8" name="Straight Arrow Connector 7">
            <a:extLst>
              <a:ext uri="{FF2B5EF4-FFF2-40B4-BE49-F238E27FC236}">
                <a16:creationId xmlns:a16="http://schemas.microsoft.com/office/drawing/2014/main" id="{7F041845-28AD-B220-47CE-BFE9373C0EF7}"/>
              </a:ext>
            </a:extLst>
          </p:cNvPr>
          <p:cNvCxnSpPr>
            <a:cxnSpLocks noChangeAspect="1"/>
          </p:cNvCxnSpPr>
          <p:nvPr/>
        </p:nvCxnSpPr>
        <p:spPr>
          <a:xfrm>
            <a:off x="6335443" y="1909628"/>
            <a:ext cx="615819" cy="2743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1BFE8D-57D4-09E0-2C93-2AEA925A4D5B}"/>
              </a:ext>
            </a:extLst>
          </p:cNvPr>
          <p:cNvCxnSpPr>
            <a:cxnSpLocks noChangeAspect="1"/>
          </p:cNvCxnSpPr>
          <p:nvPr/>
        </p:nvCxnSpPr>
        <p:spPr>
          <a:xfrm>
            <a:off x="6335443" y="3117652"/>
            <a:ext cx="615819" cy="2743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21BEE20-D8FC-0A8D-2A18-15E1354E4352}"/>
              </a:ext>
            </a:extLst>
          </p:cNvPr>
          <p:cNvCxnSpPr>
            <a:cxnSpLocks noChangeAspect="1"/>
          </p:cNvCxnSpPr>
          <p:nvPr/>
        </p:nvCxnSpPr>
        <p:spPr>
          <a:xfrm>
            <a:off x="6335443" y="4735119"/>
            <a:ext cx="615819" cy="2743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02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56405C-FE29-314C-9AEE-73DBBA37D3D4}"/>
              </a:ext>
            </a:extLst>
          </p:cNvPr>
          <p:cNvSpPr/>
          <p:nvPr/>
        </p:nvSpPr>
        <p:spPr>
          <a:xfrm>
            <a:off x="4360329" y="626755"/>
            <a:ext cx="6337602" cy="800219"/>
          </a:xfrm>
          <a:prstGeom prst="rect">
            <a:avLst/>
          </a:prstGeom>
        </p:spPr>
        <p:txBody>
          <a:bodyPr wrap="square">
            <a:spAutoFit/>
          </a:bodyPr>
          <a:lstStyle/>
          <a:p>
            <a:pPr marL="84138">
              <a:spcAft>
                <a:spcPts val="2400"/>
              </a:spcAft>
              <a:buClr>
                <a:schemeClr val="accent2"/>
              </a:buClr>
              <a:buSzPct val="175000"/>
              <a:tabLst>
                <a:tab pos="1423988" algn="l"/>
              </a:tabLst>
            </a:pPr>
            <a:r>
              <a:rPr lang="en-US" sz="4600" b="1" dirty="0">
                <a:solidFill>
                  <a:schemeClr val="bg1"/>
                </a:solidFill>
                <a:latin typeface="Arial" panose="020B0604020202020204" pitchFamily="34" charset="0"/>
                <a:cs typeface="Arial" panose="020B0604020202020204" pitchFamily="34" charset="0"/>
              </a:rPr>
              <a:t>Presentation Goals</a:t>
            </a:r>
            <a:endParaRPr lang="en-US" sz="4600" b="1" dirty="0">
              <a:solidFill>
                <a:schemeClr val="accent2"/>
              </a:solidFill>
              <a:latin typeface="Arial" panose="020B0604020202020204" pitchFamily="34" charset="0"/>
              <a:cs typeface="Arial" panose="020B0604020202020204" pitchFamily="34" charset="0"/>
            </a:endParaRPr>
          </a:p>
        </p:txBody>
      </p:sp>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3</a:t>
            </a:fld>
            <a:endParaRPr lang="en-US"/>
          </a:p>
        </p:txBody>
      </p:sp>
      <p:sp>
        <p:nvSpPr>
          <p:cNvPr id="12" name="Footer Placeholder 6">
            <a:extLst>
              <a:ext uri="{FF2B5EF4-FFF2-40B4-BE49-F238E27FC236}">
                <a16:creationId xmlns:a16="http://schemas.microsoft.com/office/drawing/2014/main" id="{744D6BE2-560C-7B61-1578-C2A699893B1D}"/>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rPr>
              <a:t>Community-Led Suicide Prevention: A New Tool | </a:t>
            </a:r>
            <a:r>
              <a:rPr kumimoji="0" lang="en-US" sz="1000" b="0" i="0" u="none" strike="noStrike" kern="1200" cap="none" spc="0" normalizeH="0" baseline="0" noProof="0" dirty="0" err="1">
                <a:ln>
                  <a:noFill/>
                </a:ln>
                <a:solidFill>
                  <a:schemeClr val="bg1">
                    <a:alpha val="80000"/>
                  </a:schemeClr>
                </a:solidFill>
                <a:effectLst/>
                <a:uLnTx/>
                <a:uFillTx/>
                <a:latin typeface="Calibri"/>
                <a:ea typeface="+mn-ea"/>
                <a:cs typeface="Arial" panose="020B0604020202020204" pitchFamily="34" charset="0"/>
              </a:rPr>
              <a:t>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3" name="TextBox 2">
            <a:extLst>
              <a:ext uri="{FF2B5EF4-FFF2-40B4-BE49-F238E27FC236}">
                <a16:creationId xmlns:a16="http://schemas.microsoft.com/office/drawing/2014/main" id="{2E12C6F6-961F-8BFB-6F3A-5E2B06A6C51D}"/>
              </a:ext>
            </a:extLst>
          </p:cNvPr>
          <p:cNvSpPr txBox="1"/>
          <p:nvPr/>
        </p:nvSpPr>
        <p:spPr>
          <a:xfrm>
            <a:off x="12489049" y="283897"/>
            <a:ext cx="2785929" cy="2862322"/>
          </a:xfrm>
          <a:prstGeom prst="rect">
            <a:avLst/>
          </a:prstGeom>
          <a:solidFill>
            <a:schemeClr val="accent3">
              <a:lumMod val="60000"/>
              <a:lumOff val="40000"/>
            </a:schemeClr>
          </a:solidFill>
          <a:ln>
            <a:solidFill>
              <a:schemeClr val="accent3"/>
            </a:solidFill>
          </a:ln>
        </p:spPr>
        <p:txBody>
          <a:bodyPr wrap="square" rtlCol="0">
            <a:spAutoFit/>
          </a:bodyPr>
          <a:lstStyle/>
          <a:p>
            <a:r>
              <a:rPr lang="en-US" b="1" dirty="0"/>
              <a:t>Note for Presenter: </a:t>
            </a:r>
            <a:r>
              <a:rPr lang="en-US" dirty="0"/>
              <a:t>You can pick and choose from the goals on this slide and  then remove slides from the deck that are not relevant to your presentation.</a:t>
            </a:r>
          </a:p>
          <a:p>
            <a:endParaRPr lang="en-US" dirty="0"/>
          </a:p>
          <a:p>
            <a:r>
              <a:rPr lang="en-US" dirty="0"/>
              <a:t>Goal 1: Slides 10-15</a:t>
            </a:r>
          </a:p>
          <a:p>
            <a:r>
              <a:rPr lang="en-US" dirty="0"/>
              <a:t>Goal 2: Slides 5-9 &amp; 16-31</a:t>
            </a:r>
          </a:p>
          <a:p>
            <a:r>
              <a:rPr lang="en-US" dirty="0"/>
              <a:t>Goal 3: Slides 32-34</a:t>
            </a:r>
          </a:p>
        </p:txBody>
      </p:sp>
      <p:sp>
        <p:nvSpPr>
          <p:cNvPr id="4" name="Right Arrow 18">
            <a:extLst>
              <a:ext uri="{FF2B5EF4-FFF2-40B4-BE49-F238E27FC236}">
                <a16:creationId xmlns:a16="http://schemas.microsoft.com/office/drawing/2014/main" id="{4F408FFD-5CB7-9C4A-D71D-803B7C5044B4}"/>
              </a:ext>
            </a:extLst>
          </p:cNvPr>
          <p:cNvSpPr/>
          <p:nvPr/>
        </p:nvSpPr>
        <p:spPr>
          <a:xfrm>
            <a:off x="12185554" y="362698"/>
            <a:ext cx="223999" cy="168613"/>
          </a:xfrm>
          <a:prstGeom prst="rightArrow">
            <a:avLst/>
          </a:prstGeom>
          <a:solidFill>
            <a:srgbClr val="1C2532"/>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
              <a:cs typeface=""/>
            </a:endParaRPr>
          </a:p>
        </p:txBody>
      </p:sp>
      <p:sp>
        <p:nvSpPr>
          <p:cNvPr id="10" name="TextBox 9">
            <a:extLst>
              <a:ext uri="{FF2B5EF4-FFF2-40B4-BE49-F238E27FC236}">
                <a16:creationId xmlns:a16="http://schemas.microsoft.com/office/drawing/2014/main" id="{0B50D064-BE3B-C026-42DF-69D032181F5A}"/>
              </a:ext>
            </a:extLst>
          </p:cNvPr>
          <p:cNvSpPr txBox="1"/>
          <p:nvPr/>
        </p:nvSpPr>
        <p:spPr>
          <a:xfrm>
            <a:off x="4511624" y="1919992"/>
            <a:ext cx="6337608" cy="340093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3600"/>
              </a:spcAft>
              <a:buClrTx/>
              <a:buSzTx/>
              <a:buFont typeface="+mj-lt"/>
              <a:buAutoNum type="arabicPeriod"/>
              <a:tabLst/>
              <a:defRPr/>
            </a:pPr>
            <a:r>
              <a:rPr lang="en-US" sz="2000" b="1" dirty="0">
                <a:solidFill>
                  <a:schemeClr val="bg1"/>
                </a:solidFill>
                <a:latin typeface="Arial" panose="020B0604020202020204" pitchFamily="34" charset="0"/>
                <a:cs typeface="Arial" panose="020B0604020202020204" pitchFamily="34" charset="0"/>
              </a:rPr>
              <a:t>Participants will learn about </a:t>
            </a:r>
            <a:r>
              <a:rPr lang="en-US" sz="2000" b="1" kern="1200" dirty="0">
                <a:solidFill>
                  <a:schemeClr val="bg1"/>
                </a:solidFill>
                <a:effectLst/>
                <a:latin typeface="Arial" panose="020B0604020202020204" pitchFamily="34" charset="0"/>
                <a:cs typeface="Arial" panose="020B0604020202020204" pitchFamily="34" charset="0"/>
              </a:rPr>
              <a:t>the 7 key elements of comprehensive, community-led suicide prevention (CLSP)</a:t>
            </a:r>
          </a:p>
          <a:p>
            <a:pPr marL="457200" marR="0" lvl="0" indent="-457200" algn="l" defTabSz="914400" rtl="0" eaLnBrk="1" fontAlgn="auto" latinLnBrk="0" hangingPunct="1">
              <a:lnSpc>
                <a:spcPct val="100000"/>
              </a:lnSpc>
              <a:spcBef>
                <a:spcPts val="0"/>
              </a:spcBef>
              <a:spcAft>
                <a:spcPts val="3000"/>
              </a:spcAft>
              <a:buClrTx/>
              <a:buSzTx/>
              <a:buFont typeface="+mj-lt"/>
              <a:buAutoNum type="arabicPeriod"/>
              <a:tabLst/>
              <a:defRPr/>
            </a:pPr>
            <a:r>
              <a:rPr lang="en-US" sz="2000" b="1" dirty="0">
                <a:solidFill>
                  <a:schemeClr val="bg1"/>
                </a:solidFill>
                <a:latin typeface="Arial" panose="020B0604020202020204" pitchFamily="34" charset="0"/>
                <a:cs typeface="Arial" panose="020B0604020202020204" pitchFamily="34" charset="0"/>
              </a:rPr>
              <a:t>Participants will learn about the CLSP toolkit and how to access, use, and share it</a:t>
            </a:r>
            <a:endParaRPr lang="en-US" sz="2000" b="1" kern="1200" dirty="0">
              <a:solidFill>
                <a:schemeClr val="bg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3000"/>
              </a:spcAft>
              <a:buClrTx/>
              <a:buSzTx/>
              <a:buFont typeface="+mj-lt"/>
              <a:buAutoNum type="arabicPeriod"/>
              <a:tabLst/>
              <a:defRPr/>
            </a:pPr>
            <a:r>
              <a:rPr lang="en-US" sz="2000" b="1" kern="1200" dirty="0">
                <a:solidFill>
                  <a:schemeClr val="bg1"/>
                </a:solidFill>
                <a:latin typeface="Arial" panose="020B0604020202020204" pitchFamily="34" charset="0"/>
                <a:cs typeface="Arial" panose="020B0604020202020204" pitchFamily="34" charset="0"/>
              </a:rPr>
              <a:t>Participants will learn how the CLSP toolkit can be used to promote equity in suicide prevention efforts</a:t>
            </a:r>
          </a:p>
        </p:txBody>
      </p:sp>
      <p:cxnSp>
        <p:nvCxnSpPr>
          <p:cNvPr id="16" name="Straight Connector 15">
            <a:extLst>
              <a:ext uri="{FF2B5EF4-FFF2-40B4-BE49-F238E27FC236}">
                <a16:creationId xmlns:a16="http://schemas.microsoft.com/office/drawing/2014/main" id="{94F33E65-54A3-98A8-5DD1-E1001CD4685A}"/>
              </a:ext>
            </a:extLst>
          </p:cNvPr>
          <p:cNvCxnSpPr>
            <a:cxnSpLocks/>
          </p:cNvCxnSpPr>
          <p:nvPr/>
        </p:nvCxnSpPr>
        <p:spPr>
          <a:xfrm>
            <a:off x="3934620" y="531341"/>
            <a:ext cx="0" cy="5633234"/>
          </a:xfrm>
          <a:prstGeom prst="line">
            <a:avLst/>
          </a:prstGeom>
          <a:ln w="28575">
            <a:solidFill>
              <a:schemeClr val="tx1">
                <a:lumMod val="90000"/>
                <a:lumOff val="1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68106F5-BDF9-710B-AD9C-66E6185972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790" y="531341"/>
            <a:ext cx="1959731" cy="961720"/>
          </a:xfrm>
          <a:prstGeom prst="rect">
            <a:avLst/>
          </a:prstGeom>
        </p:spPr>
      </p:pic>
      <p:pic>
        <p:nvPicPr>
          <p:cNvPr id="18" name="Picture 17">
            <a:extLst>
              <a:ext uri="{FF2B5EF4-FFF2-40B4-BE49-F238E27FC236}">
                <a16:creationId xmlns:a16="http://schemas.microsoft.com/office/drawing/2014/main" id="{1CA68501-494B-EEC4-8024-084DB5F674DD}"/>
              </a:ext>
            </a:extLst>
          </p:cNvPr>
          <p:cNvPicPr>
            <a:picLocks noChangeAspect="1"/>
          </p:cNvPicPr>
          <p:nvPr/>
        </p:nvPicPr>
        <p:blipFill>
          <a:blip r:embed="rId4"/>
          <a:srcRect/>
          <a:stretch/>
        </p:blipFill>
        <p:spPr>
          <a:xfrm>
            <a:off x="488790" y="1973250"/>
            <a:ext cx="2819400" cy="480060"/>
          </a:xfrm>
          <a:prstGeom prst="rect">
            <a:avLst/>
          </a:prstGeom>
        </p:spPr>
      </p:pic>
      <p:cxnSp>
        <p:nvCxnSpPr>
          <p:cNvPr id="20" name="Straight Connector 19">
            <a:extLst>
              <a:ext uri="{FF2B5EF4-FFF2-40B4-BE49-F238E27FC236}">
                <a16:creationId xmlns:a16="http://schemas.microsoft.com/office/drawing/2014/main" id="{F4BC30F8-90E0-4F01-3F0B-90C92F8729D5}"/>
              </a:ext>
            </a:extLst>
          </p:cNvPr>
          <p:cNvCxnSpPr/>
          <p:nvPr/>
        </p:nvCxnSpPr>
        <p:spPr>
          <a:xfrm>
            <a:off x="4511624" y="1733222"/>
            <a:ext cx="633760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1FF8FB-C6F4-5515-956F-C0D4E01B015A}"/>
              </a:ext>
            </a:extLst>
          </p:cNvPr>
          <p:cNvCxnSpPr/>
          <p:nvPr/>
        </p:nvCxnSpPr>
        <p:spPr>
          <a:xfrm>
            <a:off x="4511624" y="3104822"/>
            <a:ext cx="633760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F07538-86BE-B1EE-B3FB-42B019E818D8}"/>
              </a:ext>
            </a:extLst>
          </p:cNvPr>
          <p:cNvCxnSpPr/>
          <p:nvPr/>
        </p:nvCxnSpPr>
        <p:spPr>
          <a:xfrm>
            <a:off x="4511624" y="4142790"/>
            <a:ext cx="633760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561693-F540-2493-AA02-52373E0C6118}"/>
              </a:ext>
            </a:extLst>
          </p:cNvPr>
          <p:cNvCxnSpPr/>
          <p:nvPr/>
        </p:nvCxnSpPr>
        <p:spPr>
          <a:xfrm>
            <a:off x="4511624" y="5477320"/>
            <a:ext cx="633760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061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49D0EE-DE7F-324B-A84C-F36708423CDB}" type="slidenum">
              <a:rPr lang="en-US" smtClean="0"/>
              <a:t>30</a:t>
            </a:fld>
            <a:endParaRPr lang="en-US"/>
          </a:p>
        </p:txBody>
      </p:sp>
      <p:graphicFrame>
        <p:nvGraphicFramePr>
          <p:cNvPr id="22" name="Content Placeholder 6">
            <a:extLst>
              <a:ext uri="{FF2B5EF4-FFF2-40B4-BE49-F238E27FC236}">
                <a16:creationId xmlns:a16="http://schemas.microsoft.com/office/drawing/2014/main" id="{AAE185C9-ED37-488B-8908-3620A864C137}"/>
              </a:ext>
            </a:extLst>
          </p:cNvPr>
          <p:cNvGraphicFramePr>
            <a:graphicFrameLocks noGrp="1"/>
          </p:cNvGraphicFramePr>
          <p:nvPr>
            <p:ph sz="quarter" idx="13"/>
            <p:extLst>
              <p:ext uri="{D42A27DB-BD31-4B8C-83A1-F6EECF244321}">
                <p14:modId xmlns:p14="http://schemas.microsoft.com/office/powerpoint/2010/main" val="770312253"/>
              </p:ext>
            </p:extLst>
          </p:nvPr>
        </p:nvGraphicFramePr>
        <p:xfrm>
          <a:off x="629683" y="1377387"/>
          <a:ext cx="10972799" cy="469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5">
            <a:extLst>
              <a:ext uri="{FF2B5EF4-FFF2-40B4-BE49-F238E27FC236}">
                <a16:creationId xmlns:a16="http://schemas.microsoft.com/office/drawing/2014/main" id="{CB6F045F-B77B-4BD8-945F-1BD37F750ECA}"/>
              </a:ext>
            </a:extLst>
          </p:cNvPr>
          <p:cNvSpPr>
            <a:spLocks noGrp="1"/>
          </p:cNvSpPr>
          <p:nvPr>
            <p:ph type="title"/>
          </p:nvPr>
        </p:nvSpPr>
        <p:spPr>
          <a:xfrm>
            <a:off x="612775" y="423863"/>
            <a:ext cx="10972800" cy="1169987"/>
          </a:xfrm>
        </p:spPr>
        <p:txBody>
          <a:bodyPr/>
          <a:lstStyle/>
          <a:p>
            <a:r>
              <a:rPr lang="en-US" dirty="0"/>
              <a:t>CLSP Tools</a:t>
            </a:r>
          </a:p>
        </p:txBody>
      </p:sp>
      <p:sp>
        <p:nvSpPr>
          <p:cNvPr id="6" name="Footer Placeholder 6">
            <a:extLst>
              <a:ext uri="{FF2B5EF4-FFF2-40B4-BE49-F238E27FC236}">
                <a16:creationId xmlns:a16="http://schemas.microsoft.com/office/drawing/2014/main" id="{1F83F84E-5374-99E2-CC65-83F35A934BD1}"/>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45879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C5D442-0D42-C8D1-C17E-A92DDEFA1226}"/>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1930763-55F1-052C-5929-08EBB3032256}"/>
              </a:ext>
            </a:extLst>
          </p:cNvPr>
          <p:cNvPicPr>
            <a:picLocks noChangeAspect="1"/>
          </p:cNvPicPr>
          <p:nvPr/>
        </p:nvPicPr>
        <p:blipFill rotWithShape="1">
          <a:blip r:embed="rId3"/>
          <a:srcRect t="877" b="12598"/>
          <a:stretch/>
        </p:blipFill>
        <p:spPr>
          <a:xfrm>
            <a:off x="1684020" y="1202853"/>
            <a:ext cx="8823960" cy="4637288"/>
          </a:xfrm>
          <a:prstGeom prst="rect">
            <a:avLst/>
          </a:prstGeom>
          <a:effectLst>
            <a:glow rad="63500">
              <a:schemeClr val="accent5">
                <a:satMod val="175000"/>
                <a:alpha val="10198"/>
              </a:schemeClr>
            </a:glow>
          </a:effectLst>
        </p:spPr>
      </p:pic>
      <p:sp>
        <p:nvSpPr>
          <p:cNvPr id="6" name="Slide Number Placeholder 5"/>
          <p:cNvSpPr>
            <a:spLocks noGrp="1"/>
          </p:cNvSpPr>
          <p:nvPr>
            <p:ph type="sldNum" sz="quarter" idx="12"/>
          </p:nvPr>
        </p:nvSpPr>
        <p:spPr/>
        <p:txBody>
          <a:bodyPr/>
          <a:lstStyle/>
          <a:p>
            <a:fld id="{CA49D0EE-DE7F-324B-A84C-F36708423CDB}" type="slidenum">
              <a:rPr lang="en-US" smtClean="0"/>
              <a:t>31</a:t>
            </a:fld>
            <a:endParaRPr lang="en-US"/>
          </a:p>
        </p:txBody>
      </p:sp>
      <p:sp>
        <p:nvSpPr>
          <p:cNvPr id="2" name="TextBox 1">
            <a:extLst>
              <a:ext uri="{FF2B5EF4-FFF2-40B4-BE49-F238E27FC236}">
                <a16:creationId xmlns:a16="http://schemas.microsoft.com/office/drawing/2014/main" id="{D03A0E25-0E40-D803-1F23-D4CC98004C17}"/>
              </a:ext>
            </a:extLst>
          </p:cNvPr>
          <p:cNvSpPr txBox="1"/>
          <p:nvPr/>
        </p:nvSpPr>
        <p:spPr>
          <a:xfrm>
            <a:off x="1684020" y="5840141"/>
            <a:ext cx="8823960" cy="769441"/>
          </a:xfrm>
          <a:prstGeom prst="rect">
            <a:avLst/>
          </a:prstGeom>
          <a:noFill/>
        </p:spPr>
        <p:txBody>
          <a:bodyPr wrap="square" lIns="0" rIns="0" rtlCol="0">
            <a:spAutoFit/>
          </a:bodyPr>
          <a:lstStyle/>
          <a:p>
            <a:pPr algn="ctr"/>
            <a:r>
              <a:rPr lang="en-US" sz="2800" u="sng"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communitysuicideprevention.org</a:t>
            </a:r>
            <a:endParaRPr lang="en-US" sz="2800" u="sng"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i="1" u="sng" dirty="0">
              <a:solidFill>
                <a:schemeClr val="bg1"/>
              </a:solidFill>
            </a:endParaRPr>
          </a:p>
        </p:txBody>
      </p:sp>
      <p:sp>
        <p:nvSpPr>
          <p:cNvPr id="8" name="Title 1">
            <a:extLst>
              <a:ext uri="{FF2B5EF4-FFF2-40B4-BE49-F238E27FC236}">
                <a16:creationId xmlns:a16="http://schemas.microsoft.com/office/drawing/2014/main" id="{D9738588-BABE-B497-CDCB-2857DD178780}"/>
              </a:ext>
            </a:extLst>
          </p:cNvPr>
          <p:cNvSpPr>
            <a:spLocks noGrp="1"/>
          </p:cNvSpPr>
          <p:nvPr>
            <p:ph type="title"/>
          </p:nvPr>
        </p:nvSpPr>
        <p:spPr>
          <a:xfrm>
            <a:off x="0" y="-2773"/>
            <a:ext cx="12191999" cy="810926"/>
          </a:xfrm>
        </p:spPr>
        <p:txBody>
          <a:bodyPr vert="horz" lIns="91440" tIns="45720" rIns="91440" bIns="45720" rtlCol="0" anchor="ctr">
            <a:normAutofit/>
          </a:bodyPr>
          <a:lstStyle/>
          <a:p>
            <a:pPr algn="ctr"/>
            <a:r>
              <a:rPr lang="en-US" sz="3200" kern="1200" dirty="0">
                <a:latin typeface="Arial" panose="020B0604020202020204" pitchFamily="34" charset="0"/>
                <a:ea typeface="+mj-ea"/>
                <a:cs typeface="Arial" panose="020B0604020202020204" pitchFamily="34" charset="0"/>
              </a:rPr>
              <a:t>Community-Led Suicide Prevention Web-Based Toolkit</a:t>
            </a:r>
          </a:p>
        </p:txBody>
      </p:sp>
      <p:sp>
        <p:nvSpPr>
          <p:cNvPr id="12" name="Footer Placeholder 11">
            <a:extLst>
              <a:ext uri="{FF2B5EF4-FFF2-40B4-BE49-F238E27FC236}">
                <a16:creationId xmlns:a16="http://schemas.microsoft.com/office/drawing/2014/main" id="{E6520D73-FDBC-7EAD-3EB2-037919AB9140}"/>
              </a:ext>
            </a:extLst>
          </p:cNvPr>
          <p:cNvSpPr>
            <a:spLocks noGrp="1"/>
          </p:cNvSpPr>
          <p:nvPr>
            <p:ph type="ftr" sz="quarter" idx="3"/>
          </p:nvPr>
        </p:nvSpPr>
        <p:spPr/>
        <p:txBody>
          <a:bodyPr/>
          <a:lstStyle/>
          <a:p>
            <a:r>
              <a:rPr lang="en-US"/>
              <a:t>Community-Led Suicide Prevention: A New Tool | edc.org</a:t>
            </a:r>
            <a:endParaRPr lang="en-US" dirty="0"/>
          </a:p>
        </p:txBody>
      </p:sp>
    </p:spTree>
    <p:extLst>
      <p:ext uri="{BB962C8B-B14F-4D97-AF65-F5344CB8AC3E}">
        <p14:creationId xmlns:p14="http://schemas.microsoft.com/office/powerpoint/2010/main" val="160860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01EE43-0ECB-A1D0-7BED-F007E145EF02}"/>
              </a:ext>
            </a:extLst>
          </p:cNvPr>
          <p:cNvSpPr/>
          <p:nvPr/>
        </p:nvSpPr>
        <p:spPr>
          <a:xfrm>
            <a:off x="0" y="1824984"/>
            <a:ext cx="12192000" cy="2816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phical user interface&#10;&#10;Description automatically generated">
            <a:extLst>
              <a:ext uri="{FF2B5EF4-FFF2-40B4-BE49-F238E27FC236}">
                <a16:creationId xmlns:a16="http://schemas.microsoft.com/office/drawing/2014/main" id="{54165571-1470-3048-D1ED-277AFEFEF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0" y="1501704"/>
            <a:ext cx="3289299" cy="3263399"/>
          </a:xfrm>
          <a:prstGeom prst="rect">
            <a:avLst/>
          </a:prstGeom>
        </p:spPr>
      </p:pic>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32</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1876778C-10E6-9134-9F65-306E76347F6F}"/>
              </a:ext>
            </a:extLst>
          </p:cNvPr>
          <p:cNvSpPr txBox="1"/>
          <p:nvPr/>
        </p:nvSpPr>
        <p:spPr>
          <a:xfrm>
            <a:off x="4693962" y="2566660"/>
            <a:ext cx="6958461" cy="1331198"/>
          </a:xfrm>
          <a:prstGeom prst="rect">
            <a:avLst/>
          </a:prstGeom>
          <a:noFill/>
        </p:spPr>
        <p:txBody>
          <a:bodyPr wrap="square" rtlCol="0">
            <a:spAutoFit/>
          </a:bodyPr>
          <a:lstStyle/>
          <a:p>
            <a:pPr>
              <a:lnSpc>
                <a:spcPts val="5000"/>
              </a:lnSpc>
            </a:pPr>
            <a:r>
              <a:rPr lang="en-US" sz="4000" b="1" dirty="0">
                <a:solidFill>
                  <a:schemeClr val="bg1"/>
                </a:solidFill>
                <a:latin typeface="Arial" panose="020B0604020202020204" pitchFamily="34" charset="0"/>
                <a:cs typeface="Arial" panose="020B0604020202020204" pitchFamily="34" charset="0"/>
              </a:rPr>
              <a:t>Promoting Equity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with the CLSP Toolkit</a:t>
            </a:r>
          </a:p>
        </p:txBody>
      </p:sp>
    </p:spTree>
    <p:extLst>
      <p:ext uri="{BB962C8B-B14F-4D97-AF65-F5344CB8AC3E}">
        <p14:creationId xmlns:p14="http://schemas.microsoft.com/office/powerpoint/2010/main" val="1347091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F4B459-1E47-6698-E601-76F3F9AF3FB5}"/>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5B8958-F6ED-425F-97A0-4AFD03D53983}"/>
              </a:ext>
            </a:extLst>
          </p:cNvPr>
          <p:cNvSpPr txBox="1"/>
          <p:nvPr/>
        </p:nvSpPr>
        <p:spPr>
          <a:xfrm>
            <a:off x="516733" y="2095810"/>
            <a:ext cx="6823867" cy="3974490"/>
          </a:xfrm>
          <a:prstGeom prst="rect">
            <a:avLst/>
          </a:prstGeom>
        </p:spPr>
        <p:txBody>
          <a:bodyPr vert="horz" wrap="square" lIns="91440" tIns="45720" rIns="91440" bIns="45720" rtlCol="0" anchor="t">
            <a:noAutofit/>
          </a:bodyPr>
          <a:lstStyle/>
          <a:p>
            <a:pPr marL="342900" indent="-342900">
              <a:lnSpc>
                <a:spcPct val="90000"/>
              </a:lnSpc>
              <a:spcAft>
                <a:spcPts val="1800"/>
              </a:spcAft>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Providing freely accessible and easy-to-understand steps for community suicide prevention</a:t>
            </a:r>
          </a:p>
          <a:p>
            <a:pPr marL="342900" indent="-342900">
              <a:lnSpc>
                <a:spcPct val="90000"/>
              </a:lnSpc>
              <a:spcAft>
                <a:spcPts val="1800"/>
              </a:spcAft>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Calling on communities to create diverse partnerships</a:t>
            </a:r>
          </a:p>
          <a:p>
            <a:pPr marL="342900" indent="-342900">
              <a:lnSpc>
                <a:spcPct val="90000"/>
              </a:lnSpc>
              <a:spcAft>
                <a:spcPts val="1800"/>
              </a:spcAft>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Developing communities’ awareness and use of state and local data, including ways to address data gaps</a:t>
            </a:r>
          </a:p>
          <a:p>
            <a:pPr marL="342900" indent="-342900">
              <a:lnSpc>
                <a:spcPct val="90000"/>
              </a:lnSpc>
              <a:spcAft>
                <a:spcPts val="1800"/>
              </a:spcAft>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Encouraging communities to choose, adapt,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implement, and monitor strategies that are a good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“fit” for local context</a:t>
            </a:r>
          </a:p>
          <a:p>
            <a:pPr marL="342900" indent="-342900">
              <a:lnSpc>
                <a:spcPct val="90000"/>
              </a:lnSpc>
              <a:spcAft>
                <a:spcPts val="1800"/>
              </a:spcAft>
              <a:buClr>
                <a:schemeClr val="accent3"/>
              </a:buClr>
              <a:buFont typeface="Arial" panose="020B0604020202020204" pitchFamily="34" charset="0"/>
              <a:buChar char="•"/>
            </a:pPr>
            <a:r>
              <a:rPr lang="en-US" sz="2000" dirty="0">
                <a:latin typeface="Arial" panose="020B0604020202020204" pitchFamily="34" charset="0"/>
                <a:cs typeface="Arial" panose="020B0604020202020204" pitchFamily="34" charset="0"/>
              </a:rPr>
              <a:t>Promoting prevention efforts that address </a:t>
            </a:r>
            <a:r>
              <a:rPr lang="en-US" sz="2000" dirty="0">
                <a:solidFill>
                  <a:schemeClr val="accent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risk and protective factors in suicide prevention</a:t>
            </a:r>
            <a:endParaRPr lang="en-US" sz="2000" dirty="0">
              <a:solidFill>
                <a:schemeClr val="accent1">
                  <a:lumMod val="50000"/>
                </a:schemeClr>
              </a:solidFill>
              <a:latin typeface="Arial" panose="020B0604020202020204" pitchFamily="34" charset="0"/>
              <a:cs typeface="Arial" panose="020B0604020202020204" pitchFamily="34" charset="0"/>
            </a:endParaRPr>
          </a:p>
          <a:p>
            <a:pPr>
              <a:lnSpc>
                <a:spcPct val="90000"/>
              </a:lnSpc>
              <a:spcAft>
                <a:spcPts val="600"/>
              </a:spcAft>
            </a:pPr>
            <a:endParaRPr lang="en-US" sz="2400" i="1" dirty="0">
              <a:latin typeface="Arial" panose="020B0604020202020204" pitchFamily="34" charset="0"/>
              <a:cs typeface="Arial" panose="020B0604020202020204" pitchFamily="34" charset="0"/>
            </a:endParaRPr>
          </a:p>
          <a:p>
            <a:pPr>
              <a:lnSpc>
                <a:spcPct val="90000"/>
              </a:lnSpc>
              <a:spcAft>
                <a:spcPts val="600"/>
              </a:spcAft>
            </a:pPr>
            <a:endParaRPr lang="en-US" sz="12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CA49D0EE-DE7F-324B-A84C-F36708423CDB}" type="slidenum">
              <a:rPr lang="en-US" sz="1100">
                <a:solidFill>
                  <a:srgbClr val="FFFFFF"/>
                </a:solidFill>
                <a:latin typeface="+mn-lt"/>
                <a:cs typeface="+mn-cs"/>
              </a:rPr>
              <a:pPr>
                <a:spcAft>
                  <a:spcPts val="600"/>
                </a:spcAft>
              </a:pPr>
              <a:t>33</a:t>
            </a:fld>
            <a:endParaRPr lang="en-US" sz="1100">
              <a:solidFill>
                <a:srgbClr val="FFFFFF"/>
              </a:solidFill>
              <a:latin typeface="+mn-lt"/>
              <a:cs typeface="+mn-cs"/>
            </a:endParaRPr>
          </a:p>
        </p:txBody>
      </p:sp>
      <p:sp>
        <p:nvSpPr>
          <p:cNvPr id="17" name="Footer Placeholder 6">
            <a:extLst>
              <a:ext uri="{FF2B5EF4-FFF2-40B4-BE49-F238E27FC236}">
                <a16:creationId xmlns:a16="http://schemas.microsoft.com/office/drawing/2014/main" id="{676ED7EF-BBC4-6302-0DB6-0EA277703131}"/>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tx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tx1">
                  <a:alpha val="80000"/>
                </a:schemeClr>
              </a:solidFill>
              <a:effectLst/>
              <a:uLnTx/>
              <a:uFillTx/>
              <a:latin typeface="Calibri"/>
              <a:ea typeface="+mn-ea"/>
              <a:cs typeface="Arial" panose="020B0604020202020204" pitchFamily="34" charset="0"/>
            </a:endParaRPr>
          </a:p>
        </p:txBody>
      </p:sp>
      <p:sp>
        <p:nvSpPr>
          <p:cNvPr id="5" name="TextBox 4">
            <a:extLst>
              <a:ext uri="{FF2B5EF4-FFF2-40B4-BE49-F238E27FC236}">
                <a16:creationId xmlns:a16="http://schemas.microsoft.com/office/drawing/2014/main" id="{DD5E008C-C8AE-725F-CB05-1EE6BBC36771}"/>
              </a:ext>
            </a:extLst>
          </p:cNvPr>
          <p:cNvSpPr txBox="1"/>
          <p:nvPr/>
        </p:nvSpPr>
        <p:spPr>
          <a:xfrm>
            <a:off x="516732" y="1342545"/>
            <a:ext cx="10764271" cy="480131"/>
          </a:xfrm>
          <a:prstGeom prst="rect">
            <a:avLst/>
          </a:prstGeom>
          <a:noFill/>
        </p:spPr>
        <p:txBody>
          <a:bodyPr wrap="square">
            <a:spAutoFit/>
          </a:bodyPr>
          <a:lstStyle/>
          <a:p>
            <a:pPr>
              <a:lnSpc>
                <a:spcPct val="90000"/>
              </a:lnSpc>
              <a:spcAft>
                <a:spcPts val="600"/>
              </a:spcAft>
            </a:pPr>
            <a:r>
              <a:rPr lang="en-US" sz="2800" b="1" dirty="0">
                <a:latin typeface="Arial" panose="020B0604020202020204" pitchFamily="34" charset="0"/>
                <a:cs typeface="Arial" panose="020B0604020202020204" pitchFamily="34" charset="0"/>
              </a:rPr>
              <a:t>The CLSP Toolkit can help communities promote equity by…</a:t>
            </a:r>
          </a:p>
        </p:txBody>
      </p:sp>
      <p:sp>
        <p:nvSpPr>
          <p:cNvPr id="7" name="Title 1">
            <a:extLst>
              <a:ext uri="{FF2B5EF4-FFF2-40B4-BE49-F238E27FC236}">
                <a16:creationId xmlns:a16="http://schemas.microsoft.com/office/drawing/2014/main" id="{096ECA2E-D177-D1A1-6572-16DAFDD42155}"/>
              </a:ext>
            </a:extLst>
          </p:cNvPr>
          <p:cNvSpPr txBox="1">
            <a:spLocks/>
          </p:cNvSpPr>
          <p:nvPr/>
        </p:nvSpPr>
        <p:spPr>
          <a:xfrm>
            <a:off x="516732" y="1"/>
            <a:ext cx="11675268" cy="80815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3600" dirty="0">
                <a:latin typeface="Arial" panose="020B0604020202020204" pitchFamily="34" charset="0"/>
                <a:ea typeface="+mj-ea"/>
                <a:cs typeface="Arial" panose="020B0604020202020204" pitchFamily="34" charset="0"/>
              </a:rPr>
              <a:t>Equity in Community-Led Suicide Prevention</a:t>
            </a:r>
          </a:p>
        </p:txBody>
      </p:sp>
      <p:sp>
        <p:nvSpPr>
          <p:cNvPr id="8" name="Oval 7">
            <a:extLst>
              <a:ext uri="{FF2B5EF4-FFF2-40B4-BE49-F238E27FC236}">
                <a16:creationId xmlns:a16="http://schemas.microsoft.com/office/drawing/2014/main" id="{42ED7C35-825B-7832-9EE9-603F846A6B84}"/>
              </a:ext>
            </a:extLst>
          </p:cNvPr>
          <p:cNvSpPr>
            <a:spLocks noChangeAspect="1"/>
          </p:cNvSpPr>
          <p:nvPr/>
        </p:nvSpPr>
        <p:spPr>
          <a:xfrm>
            <a:off x="7857333" y="2164199"/>
            <a:ext cx="3017520" cy="3017520"/>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Group success with solid fill">
            <a:extLst>
              <a:ext uri="{FF2B5EF4-FFF2-40B4-BE49-F238E27FC236}">
                <a16:creationId xmlns:a16="http://schemas.microsoft.com/office/drawing/2014/main" id="{094B9887-9726-8211-21D6-8D7D4C6CB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0213" y="2433268"/>
            <a:ext cx="2651760" cy="2651760"/>
          </a:xfrm>
          <a:prstGeom prst="rect">
            <a:avLst/>
          </a:prstGeom>
        </p:spPr>
      </p:pic>
    </p:spTree>
    <p:extLst>
      <p:ext uri="{BB962C8B-B14F-4D97-AF65-F5344CB8AC3E}">
        <p14:creationId xmlns:p14="http://schemas.microsoft.com/office/powerpoint/2010/main" val="480914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0D3D01-D081-51F7-45AD-6DD4B798991D}"/>
              </a:ext>
            </a:extLst>
          </p:cNvPr>
          <p:cNvSpPr/>
          <p:nvPr/>
        </p:nvSpPr>
        <p:spPr>
          <a:xfrm>
            <a:off x="0" y="808153"/>
            <a:ext cx="12192000" cy="5706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7013F40-6D3D-7A64-2CE6-30841DA35CDD}"/>
              </a:ext>
            </a:extLst>
          </p:cNvPr>
          <p:cNvSpPr txBox="1">
            <a:spLocks/>
          </p:cNvSpPr>
          <p:nvPr/>
        </p:nvSpPr>
        <p:spPr>
          <a:xfrm>
            <a:off x="516732" y="1"/>
            <a:ext cx="11675268" cy="808152"/>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3600" dirty="0">
                <a:latin typeface="Arial" panose="020B0604020202020204" pitchFamily="34" charset="0"/>
                <a:ea typeface="+mj-ea"/>
                <a:cs typeface="Arial" panose="020B0604020202020204" pitchFamily="34" charset="0"/>
              </a:rPr>
              <a:t>Equity in Community-Led Suicide Prevention</a:t>
            </a:r>
          </a:p>
        </p:txBody>
      </p:sp>
      <p:sp>
        <p:nvSpPr>
          <p:cNvPr id="13" name="TextBox 12">
            <a:extLst>
              <a:ext uri="{FF2B5EF4-FFF2-40B4-BE49-F238E27FC236}">
                <a16:creationId xmlns:a16="http://schemas.microsoft.com/office/drawing/2014/main" id="{DD5B8958-F6ED-425F-97A0-4AFD03D53983}"/>
              </a:ext>
            </a:extLst>
          </p:cNvPr>
          <p:cNvSpPr txBox="1"/>
          <p:nvPr/>
        </p:nvSpPr>
        <p:spPr>
          <a:xfrm>
            <a:off x="546931" y="1373519"/>
            <a:ext cx="8292269" cy="4575355"/>
          </a:xfrm>
          <a:prstGeom prst="rect">
            <a:avLst/>
          </a:prstGeom>
        </p:spPr>
        <p:txBody>
          <a:bodyPr vert="horz" lIns="91440" tIns="45720" rIns="91440" bIns="45720" rtlCol="0" anchor="t">
            <a:noAutofit/>
          </a:bodyPr>
          <a:lstStyle/>
          <a:p>
            <a:pPr>
              <a:lnSpc>
                <a:spcPct val="90000"/>
              </a:lnSpc>
              <a:spcAft>
                <a:spcPts val="600"/>
              </a:spcAft>
            </a:pPr>
            <a:r>
              <a:rPr lang="en-US" sz="2800" b="1" dirty="0">
                <a:latin typeface="Arial" panose="020B0604020202020204" pitchFamily="34" charset="0"/>
                <a:cs typeface="Arial" panose="020B0604020202020204" pitchFamily="34" charset="0"/>
              </a:rPr>
              <a:t>You can help communities promote equity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in suicide prevention by…</a:t>
            </a:r>
          </a:p>
          <a:p>
            <a:pPr>
              <a:lnSpc>
                <a:spcPct val="90000"/>
              </a:lnSpc>
              <a:spcAft>
                <a:spcPts val="600"/>
              </a:spcAft>
            </a:pPr>
            <a:endParaRPr lang="en-US" sz="1050" dirty="0">
              <a:latin typeface="Arial" panose="020B0604020202020204" pitchFamily="34" charset="0"/>
              <a:cs typeface="Arial" panose="020B0604020202020204" pitchFamily="34" charset="0"/>
            </a:endParaRPr>
          </a:p>
          <a:p>
            <a:pPr marL="285750" indent="-285750">
              <a:lnSpc>
                <a:spcPct val="90000"/>
              </a:lnSpc>
              <a:spcAft>
                <a:spcPts val="1200"/>
              </a:spcAft>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Sharing the CLSP Toolkit with your networks</a:t>
            </a:r>
          </a:p>
          <a:p>
            <a:pPr marL="285750" indent="-285750">
              <a:lnSpc>
                <a:spcPct val="90000"/>
              </a:lnSpc>
              <a:spcAft>
                <a:spcPts val="1200"/>
              </a:spcAft>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Using the toolkit in your local efforts</a:t>
            </a:r>
          </a:p>
          <a:p>
            <a:pPr marL="285750" indent="-285750">
              <a:lnSpc>
                <a:spcPct val="90000"/>
              </a:lnSpc>
              <a:spcAft>
                <a:spcPts val="1800"/>
              </a:spcAft>
              <a:buClr>
                <a:schemeClr val="accent1"/>
              </a:buClr>
              <a:buFont typeface="Arial" panose="020B0604020202020204" pitchFamily="34" charset="0"/>
              <a:buChar char="•"/>
            </a:pPr>
            <a:r>
              <a:rPr lang="en-US" sz="2400" dirty="0">
                <a:latin typeface="Arial" panose="020B0604020202020204" pitchFamily="34" charset="0"/>
                <a:cs typeface="Arial" panose="020B0604020202020204" pitchFamily="34" charset="0"/>
              </a:rPr>
              <a:t>Reinforcing the key messages of CLSP:</a:t>
            </a:r>
          </a:p>
          <a:p>
            <a:pPr marL="640080" lvl="1">
              <a:lnSpc>
                <a:spcPct val="90000"/>
              </a:lnSpc>
              <a:spcAft>
                <a:spcPts val="1200"/>
              </a:spcAft>
            </a:pPr>
            <a:r>
              <a:rPr lang="en-US" sz="2000" dirty="0">
                <a:latin typeface="Arial" panose="020B0604020202020204" pitchFamily="34" charset="0"/>
                <a:cs typeface="Arial" panose="020B0604020202020204" pitchFamily="34" charset="0"/>
              </a:rPr>
              <a:t>Facilitate diverse representation and partnerships in suicide prevention </a:t>
            </a:r>
          </a:p>
          <a:p>
            <a:pPr marL="640080" lvl="1">
              <a:lnSpc>
                <a:spcPct val="90000"/>
              </a:lnSpc>
              <a:spcAft>
                <a:spcPts val="1200"/>
              </a:spcAft>
            </a:pPr>
            <a:r>
              <a:rPr lang="en-US" sz="2000" dirty="0">
                <a:latin typeface="Arial" panose="020B0604020202020204" pitchFamily="34" charset="0"/>
                <a:cs typeface="Arial" panose="020B0604020202020204" pitchFamily="34" charset="0"/>
              </a:rPr>
              <a:t>Increase capacity to use and improve data for suicide prevention  </a:t>
            </a:r>
          </a:p>
          <a:p>
            <a:pPr marL="640080" lvl="1">
              <a:lnSpc>
                <a:spcPct val="90000"/>
              </a:lnSpc>
              <a:spcAft>
                <a:spcPts val="1200"/>
              </a:spcAft>
            </a:pPr>
            <a:r>
              <a:rPr lang="en-US" sz="2000" dirty="0">
                <a:latin typeface="Arial" panose="020B0604020202020204" pitchFamily="34" charset="0"/>
                <a:cs typeface="Arial" panose="020B0604020202020204" pitchFamily="34" charset="0"/>
              </a:rPr>
              <a:t>Engage in strategic planning for suicide prevention</a:t>
            </a:r>
          </a:p>
          <a:p>
            <a:pPr marL="640080" lvl="1">
              <a:lnSpc>
                <a:spcPct val="90000"/>
              </a:lnSpc>
              <a:spcAft>
                <a:spcPts val="1200"/>
              </a:spcAft>
            </a:pPr>
            <a:r>
              <a:rPr lang="en-US" sz="2000" dirty="0">
                <a:latin typeface="Arial" panose="020B0604020202020204" pitchFamily="34" charset="0"/>
                <a:cs typeface="Arial" panose="020B0604020202020204" pitchFamily="34" charset="0"/>
              </a:rPr>
              <a:t>Focus on comprehensive and sustainable suicide prevention </a:t>
            </a:r>
          </a:p>
        </p:txBody>
      </p:sp>
      <p:sp>
        <p:nvSpPr>
          <p:cNvPr id="6" name="Slide Number Placeholder 5"/>
          <p:cNvSpPr>
            <a:spLocks noGrp="1"/>
          </p:cNvSpPr>
          <p:nvPr>
            <p:ph type="sldNum" sz="quarter" idx="12"/>
          </p:nvPr>
        </p:nvSpPr>
        <p:spPr>
          <a:xfrm>
            <a:off x="11704320" y="6459378"/>
            <a:ext cx="448056" cy="365125"/>
          </a:xfrm>
        </p:spPr>
        <p:txBody>
          <a:bodyPr vert="horz" lIns="91440" tIns="45720" rIns="91440" bIns="45720" rtlCol="0" anchor="ctr">
            <a:normAutofit/>
          </a:bodyPr>
          <a:lstStyle/>
          <a:p>
            <a:pPr>
              <a:spcAft>
                <a:spcPts val="600"/>
              </a:spcAft>
            </a:pPr>
            <a:fld id="{CA49D0EE-DE7F-324B-A84C-F36708423CDB}" type="slidenum">
              <a:rPr lang="en-US" sz="1100" smtClean="0">
                <a:solidFill>
                  <a:srgbClr val="FFFFFF"/>
                </a:solidFill>
                <a:latin typeface="+mn-lt"/>
                <a:cs typeface="+mn-cs"/>
              </a:rPr>
              <a:pPr>
                <a:spcAft>
                  <a:spcPts val="600"/>
                </a:spcAft>
              </a:pPr>
              <a:t>34</a:t>
            </a:fld>
            <a:endParaRPr lang="en-US" sz="1100">
              <a:solidFill>
                <a:srgbClr val="FFFFFF"/>
              </a:solidFill>
              <a:latin typeface="+mn-lt"/>
              <a:cs typeface="+mn-cs"/>
            </a:endParaRPr>
          </a:p>
        </p:txBody>
      </p:sp>
      <p:sp>
        <p:nvSpPr>
          <p:cNvPr id="17" name="Footer Placeholder 6">
            <a:extLst>
              <a:ext uri="{FF2B5EF4-FFF2-40B4-BE49-F238E27FC236}">
                <a16:creationId xmlns:a16="http://schemas.microsoft.com/office/drawing/2014/main" id="{676ED7EF-BBC4-6302-0DB6-0EA277703131}"/>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tx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tx1">
                  <a:alpha val="80000"/>
                </a:schemeClr>
              </a:solidFill>
              <a:effectLst/>
              <a:uLnTx/>
              <a:uFillTx/>
              <a:latin typeface="Calibri"/>
              <a:ea typeface="+mn-ea"/>
              <a:cs typeface="Arial" panose="020B0604020202020204" pitchFamily="34" charset="0"/>
            </a:endParaRPr>
          </a:p>
        </p:txBody>
      </p:sp>
      <p:sp>
        <p:nvSpPr>
          <p:cNvPr id="9" name="Freeform 1">
            <a:extLst>
              <a:ext uri="{FF2B5EF4-FFF2-40B4-BE49-F238E27FC236}">
                <a16:creationId xmlns:a16="http://schemas.microsoft.com/office/drawing/2014/main" id="{239B520B-B04D-37A6-EA0A-C99AA7B4C505}"/>
              </a:ext>
            </a:extLst>
          </p:cNvPr>
          <p:cNvSpPr>
            <a:spLocks noChangeAspect="1" noChangeArrowheads="1"/>
          </p:cNvSpPr>
          <p:nvPr/>
        </p:nvSpPr>
        <p:spPr bwMode="auto">
          <a:xfrm>
            <a:off x="931013" y="4067451"/>
            <a:ext cx="178958" cy="137160"/>
          </a:xfrm>
          <a:custGeom>
            <a:avLst/>
            <a:gdLst>
              <a:gd name="T0" fmla="*/ 22061 w 22469"/>
              <a:gd name="T1" fmla="*/ 2375 h 17219"/>
              <a:gd name="T2" fmla="*/ 22061 w 22469"/>
              <a:gd name="T3" fmla="*/ 2375 h 17219"/>
              <a:gd name="T4" fmla="*/ 20093 w 22469"/>
              <a:gd name="T5" fmla="*/ 407 h 17219"/>
              <a:gd name="T6" fmla="*/ 19093 w 22469"/>
              <a:gd name="T7" fmla="*/ 0 h 17219"/>
              <a:gd name="T8" fmla="*/ 18124 w 22469"/>
              <a:gd name="T9" fmla="*/ 407 h 17219"/>
              <a:gd name="T10" fmla="*/ 8625 w 22469"/>
              <a:gd name="T11" fmla="*/ 9937 h 17219"/>
              <a:gd name="T12" fmla="*/ 4344 w 22469"/>
              <a:gd name="T13" fmla="*/ 5657 h 17219"/>
              <a:gd name="T14" fmla="*/ 3375 w 22469"/>
              <a:gd name="T15" fmla="*/ 5250 h 17219"/>
              <a:gd name="T16" fmla="*/ 2375 w 22469"/>
              <a:gd name="T17" fmla="*/ 5657 h 17219"/>
              <a:gd name="T18" fmla="*/ 406 w 22469"/>
              <a:gd name="T19" fmla="*/ 7625 h 17219"/>
              <a:gd name="T20" fmla="*/ 0 w 22469"/>
              <a:gd name="T21" fmla="*/ 8624 h 17219"/>
              <a:gd name="T22" fmla="*/ 406 w 22469"/>
              <a:gd name="T23" fmla="*/ 9593 h 17219"/>
              <a:gd name="T24" fmla="*/ 5656 w 22469"/>
              <a:gd name="T25" fmla="*/ 14843 h 17219"/>
              <a:gd name="T26" fmla="*/ 7625 w 22469"/>
              <a:gd name="T27" fmla="*/ 16812 h 17219"/>
              <a:gd name="T28" fmla="*/ 8625 w 22469"/>
              <a:gd name="T29" fmla="*/ 17218 h 17219"/>
              <a:gd name="T30" fmla="*/ 9594 w 22469"/>
              <a:gd name="T31" fmla="*/ 16812 h 17219"/>
              <a:gd name="T32" fmla="*/ 11562 w 22469"/>
              <a:gd name="T33" fmla="*/ 14843 h 17219"/>
              <a:gd name="T34" fmla="*/ 22061 w 22469"/>
              <a:gd name="T35" fmla="*/ 4344 h 17219"/>
              <a:gd name="T36" fmla="*/ 22468 w 22469"/>
              <a:gd name="T37" fmla="*/ 3375 h 17219"/>
              <a:gd name="T38" fmla="*/ 22061 w 22469"/>
              <a:gd name="T39" fmla="*/ 2375 h 17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69" h="17219">
                <a:moveTo>
                  <a:pt x="22061" y="2375"/>
                </a:moveTo>
                <a:lnTo>
                  <a:pt x="22061" y="2375"/>
                </a:lnTo>
                <a:cubicBezTo>
                  <a:pt x="20093" y="407"/>
                  <a:pt x="20093" y="407"/>
                  <a:pt x="20093" y="407"/>
                </a:cubicBezTo>
                <a:cubicBezTo>
                  <a:pt x="19812" y="157"/>
                  <a:pt x="19499" y="0"/>
                  <a:pt x="19093" y="0"/>
                </a:cubicBezTo>
                <a:cubicBezTo>
                  <a:pt x="18718" y="0"/>
                  <a:pt x="18374" y="157"/>
                  <a:pt x="18124" y="407"/>
                </a:cubicBezTo>
                <a:cubicBezTo>
                  <a:pt x="8625" y="9937"/>
                  <a:pt x="8625" y="9937"/>
                  <a:pt x="8625" y="9937"/>
                </a:cubicBezTo>
                <a:cubicBezTo>
                  <a:pt x="4344" y="5657"/>
                  <a:pt x="4344" y="5657"/>
                  <a:pt x="4344" y="5657"/>
                </a:cubicBezTo>
                <a:cubicBezTo>
                  <a:pt x="4063" y="5407"/>
                  <a:pt x="3750" y="5250"/>
                  <a:pt x="3375" y="5250"/>
                </a:cubicBezTo>
                <a:cubicBezTo>
                  <a:pt x="2969" y="5250"/>
                  <a:pt x="2656" y="5407"/>
                  <a:pt x="2375" y="5657"/>
                </a:cubicBezTo>
                <a:cubicBezTo>
                  <a:pt x="406" y="7625"/>
                  <a:pt x="406" y="7625"/>
                  <a:pt x="406" y="7625"/>
                </a:cubicBezTo>
                <a:cubicBezTo>
                  <a:pt x="125" y="7907"/>
                  <a:pt x="0" y="8219"/>
                  <a:pt x="0" y="8624"/>
                </a:cubicBezTo>
                <a:cubicBezTo>
                  <a:pt x="0" y="8999"/>
                  <a:pt x="125" y="9343"/>
                  <a:pt x="406" y="9593"/>
                </a:cubicBezTo>
                <a:cubicBezTo>
                  <a:pt x="5656" y="14843"/>
                  <a:pt x="5656" y="14843"/>
                  <a:pt x="5656" y="14843"/>
                </a:cubicBezTo>
                <a:cubicBezTo>
                  <a:pt x="7625" y="16812"/>
                  <a:pt x="7625" y="16812"/>
                  <a:pt x="7625" y="16812"/>
                </a:cubicBezTo>
                <a:cubicBezTo>
                  <a:pt x="7906" y="17093"/>
                  <a:pt x="8219" y="17218"/>
                  <a:pt x="8625" y="17218"/>
                </a:cubicBezTo>
                <a:cubicBezTo>
                  <a:pt x="9000" y="17218"/>
                  <a:pt x="9313" y="17093"/>
                  <a:pt x="9594" y="16812"/>
                </a:cubicBezTo>
                <a:cubicBezTo>
                  <a:pt x="11562" y="14843"/>
                  <a:pt x="11562" y="14843"/>
                  <a:pt x="11562" y="14843"/>
                </a:cubicBezTo>
                <a:cubicBezTo>
                  <a:pt x="22061" y="4344"/>
                  <a:pt x="22061" y="4344"/>
                  <a:pt x="22061" y="4344"/>
                </a:cubicBezTo>
                <a:cubicBezTo>
                  <a:pt x="22343" y="4094"/>
                  <a:pt x="22468" y="3750"/>
                  <a:pt x="22468" y="3375"/>
                </a:cubicBezTo>
                <a:cubicBezTo>
                  <a:pt x="22468" y="3000"/>
                  <a:pt x="22343" y="2657"/>
                  <a:pt x="22061" y="2375"/>
                </a:cubicBezTo>
              </a:path>
            </a:pathLst>
          </a:custGeom>
          <a:solidFill>
            <a:schemeClr val="accent2"/>
          </a:solidFill>
          <a:ln>
            <a:noFill/>
          </a:ln>
          <a:effectLst/>
        </p:spPr>
        <p:txBody>
          <a:bodyPr wrap="none" anchor="ctr"/>
          <a:lstStyle/>
          <a:p>
            <a:endParaRPr lang="en-US" dirty="0">
              <a:solidFill>
                <a:schemeClr val="accent2"/>
              </a:solidFill>
            </a:endParaRPr>
          </a:p>
        </p:txBody>
      </p:sp>
      <p:sp>
        <p:nvSpPr>
          <p:cNvPr id="10" name="Freeform 1">
            <a:extLst>
              <a:ext uri="{FF2B5EF4-FFF2-40B4-BE49-F238E27FC236}">
                <a16:creationId xmlns:a16="http://schemas.microsoft.com/office/drawing/2014/main" id="{0963CD1A-1CF0-9FEA-6E0A-CD42924A2F0B}"/>
              </a:ext>
            </a:extLst>
          </p:cNvPr>
          <p:cNvSpPr>
            <a:spLocks noChangeAspect="1" noChangeArrowheads="1"/>
          </p:cNvSpPr>
          <p:nvPr/>
        </p:nvSpPr>
        <p:spPr bwMode="auto">
          <a:xfrm>
            <a:off x="931013" y="4778651"/>
            <a:ext cx="178958" cy="137160"/>
          </a:xfrm>
          <a:custGeom>
            <a:avLst/>
            <a:gdLst>
              <a:gd name="T0" fmla="*/ 22061 w 22469"/>
              <a:gd name="T1" fmla="*/ 2375 h 17219"/>
              <a:gd name="T2" fmla="*/ 22061 w 22469"/>
              <a:gd name="T3" fmla="*/ 2375 h 17219"/>
              <a:gd name="T4" fmla="*/ 20093 w 22469"/>
              <a:gd name="T5" fmla="*/ 407 h 17219"/>
              <a:gd name="T6" fmla="*/ 19093 w 22469"/>
              <a:gd name="T7" fmla="*/ 0 h 17219"/>
              <a:gd name="T8" fmla="*/ 18124 w 22469"/>
              <a:gd name="T9" fmla="*/ 407 h 17219"/>
              <a:gd name="T10" fmla="*/ 8625 w 22469"/>
              <a:gd name="T11" fmla="*/ 9937 h 17219"/>
              <a:gd name="T12" fmla="*/ 4344 w 22469"/>
              <a:gd name="T13" fmla="*/ 5657 h 17219"/>
              <a:gd name="T14" fmla="*/ 3375 w 22469"/>
              <a:gd name="T15" fmla="*/ 5250 h 17219"/>
              <a:gd name="T16" fmla="*/ 2375 w 22469"/>
              <a:gd name="T17" fmla="*/ 5657 h 17219"/>
              <a:gd name="T18" fmla="*/ 406 w 22469"/>
              <a:gd name="T19" fmla="*/ 7625 h 17219"/>
              <a:gd name="T20" fmla="*/ 0 w 22469"/>
              <a:gd name="T21" fmla="*/ 8624 h 17219"/>
              <a:gd name="T22" fmla="*/ 406 w 22469"/>
              <a:gd name="T23" fmla="*/ 9593 h 17219"/>
              <a:gd name="T24" fmla="*/ 5656 w 22469"/>
              <a:gd name="T25" fmla="*/ 14843 h 17219"/>
              <a:gd name="T26" fmla="*/ 7625 w 22469"/>
              <a:gd name="T27" fmla="*/ 16812 h 17219"/>
              <a:gd name="T28" fmla="*/ 8625 w 22469"/>
              <a:gd name="T29" fmla="*/ 17218 h 17219"/>
              <a:gd name="T30" fmla="*/ 9594 w 22469"/>
              <a:gd name="T31" fmla="*/ 16812 h 17219"/>
              <a:gd name="T32" fmla="*/ 11562 w 22469"/>
              <a:gd name="T33" fmla="*/ 14843 h 17219"/>
              <a:gd name="T34" fmla="*/ 22061 w 22469"/>
              <a:gd name="T35" fmla="*/ 4344 h 17219"/>
              <a:gd name="T36" fmla="*/ 22468 w 22469"/>
              <a:gd name="T37" fmla="*/ 3375 h 17219"/>
              <a:gd name="T38" fmla="*/ 22061 w 22469"/>
              <a:gd name="T39" fmla="*/ 2375 h 17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69" h="17219">
                <a:moveTo>
                  <a:pt x="22061" y="2375"/>
                </a:moveTo>
                <a:lnTo>
                  <a:pt x="22061" y="2375"/>
                </a:lnTo>
                <a:cubicBezTo>
                  <a:pt x="20093" y="407"/>
                  <a:pt x="20093" y="407"/>
                  <a:pt x="20093" y="407"/>
                </a:cubicBezTo>
                <a:cubicBezTo>
                  <a:pt x="19812" y="157"/>
                  <a:pt x="19499" y="0"/>
                  <a:pt x="19093" y="0"/>
                </a:cubicBezTo>
                <a:cubicBezTo>
                  <a:pt x="18718" y="0"/>
                  <a:pt x="18374" y="157"/>
                  <a:pt x="18124" y="407"/>
                </a:cubicBezTo>
                <a:cubicBezTo>
                  <a:pt x="8625" y="9937"/>
                  <a:pt x="8625" y="9937"/>
                  <a:pt x="8625" y="9937"/>
                </a:cubicBezTo>
                <a:cubicBezTo>
                  <a:pt x="4344" y="5657"/>
                  <a:pt x="4344" y="5657"/>
                  <a:pt x="4344" y="5657"/>
                </a:cubicBezTo>
                <a:cubicBezTo>
                  <a:pt x="4063" y="5407"/>
                  <a:pt x="3750" y="5250"/>
                  <a:pt x="3375" y="5250"/>
                </a:cubicBezTo>
                <a:cubicBezTo>
                  <a:pt x="2969" y="5250"/>
                  <a:pt x="2656" y="5407"/>
                  <a:pt x="2375" y="5657"/>
                </a:cubicBezTo>
                <a:cubicBezTo>
                  <a:pt x="406" y="7625"/>
                  <a:pt x="406" y="7625"/>
                  <a:pt x="406" y="7625"/>
                </a:cubicBezTo>
                <a:cubicBezTo>
                  <a:pt x="125" y="7907"/>
                  <a:pt x="0" y="8219"/>
                  <a:pt x="0" y="8624"/>
                </a:cubicBezTo>
                <a:cubicBezTo>
                  <a:pt x="0" y="8999"/>
                  <a:pt x="125" y="9343"/>
                  <a:pt x="406" y="9593"/>
                </a:cubicBezTo>
                <a:cubicBezTo>
                  <a:pt x="5656" y="14843"/>
                  <a:pt x="5656" y="14843"/>
                  <a:pt x="5656" y="14843"/>
                </a:cubicBezTo>
                <a:cubicBezTo>
                  <a:pt x="7625" y="16812"/>
                  <a:pt x="7625" y="16812"/>
                  <a:pt x="7625" y="16812"/>
                </a:cubicBezTo>
                <a:cubicBezTo>
                  <a:pt x="7906" y="17093"/>
                  <a:pt x="8219" y="17218"/>
                  <a:pt x="8625" y="17218"/>
                </a:cubicBezTo>
                <a:cubicBezTo>
                  <a:pt x="9000" y="17218"/>
                  <a:pt x="9313" y="17093"/>
                  <a:pt x="9594" y="16812"/>
                </a:cubicBezTo>
                <a:cubicBezTo>
                  <a:pt x="11562" y="14843"/>
                  <a:pt x="11562" y="14843"/>
                  <a:pt x="11562" y="14843"/>
                </a:cubicBezTo>
                <a:cubicBezTo>
                  <a:pt x="22061" y="4344"/>
                  <a:pt x="22061" y="4344"/>
                  <a:pt x="22061" y="4344"/>
                </a:cubicBezTo>
                <a:cubicBezTo>
                  <a:pt x="22343" y="4094"/>
                  <a:pt x="22468" y="3750"/>
                  <a:pt x="22468" y="3375"/>
                </a:cubicBezTo>
                <a:cubicBezTo>
                  <a:pt x="22468" y="3000"/>
                  <a:pt x="22343" y="2657"/>
                  <a:pt x="22061" y="2375"/>
                </a:cubicBezTo>
              </a:path>
            </a:pathLst>
          </a:custGeom>
          <a:solidFill>
            <a:schemeClr val="accent2"/>
          </a:solidFill>
          <a:ln>
            <a:noFill/>
          </a:ln>
          <a:effectLst/>
        </p:spPr>
        <p:txBody>
          <a:bodyPr wrap="none" anchor="ctr"/>
          <a:lstStyle/>
          <a:p>
            <a:endParaRPr lang="en-US" dirty="0">
              <a:solidFill>
                <a:schemeClr val="accent2"/>
              </a:solidFill>
            </a:endParaRPr>
          </a:p>
        </p:txBody>
      </p:sp>
      <p:sp>
        <p:nvSpPr>
          <p:cNvPr id="11" name="Freeform 1">
            <a:extLst>
              <a:ext uri="{FF2B5EF4-FFF2-40B4-BE49-F238E27FC236}">
                <a16:creationId xmlns:a16="http://schemas.microsoft.com/office/drawing/2014/main" id="{C1470C91-84A8-E229-85D2-E03D352C1BE9}"/>
              </a:ext>
            </a:extLst>
          </p:cNvPr>
          <p:cNvSpPr>
            <a:spLocks noChangeAspect="1" noChangeArrowheads="1"/>
          </p:cNvSpPr>
          <p:nvPr/>
        </p:nvSpPr>
        <p:spPr bwMode="auto">
          <a:xfrm>
            <a:off x="931013" y="5185051"/>
            <a:ext cx="178958" cy="137160"/>
          </a:xfrm>
          <a:custGeom>
            <a:avLst/>
            <a:gdLst>
              <a:gd name="T0" fmla="*/ 22061 w 22469"/>
              <a:gd name="T1" fmla="*/ 2375 h 17219"/>
              <a:gd name="T2" fmla="*/ 22061 w 22469"/>
              <a:gd name="T3" fmla="*/ 2375 h 17219"/>
              <a:gd name="T4" fmla="*/ 20093 w 22469"/>
              <a:gd name="T5" fmla="*/ 407 h 17219"/>
              <a:gd name="T6" fmla="*/ 19093 w 22469"/>
              <a:gd name="T7" fmla="*/ 0 h 17219"/>
              <a:gd name="T8" fmla="*/ 18124 w 22469"/>
              <a:gd name="T9" fmla="*/ 407 h 17219"/>
              <a:gd name="T10" fmla="*/ 8625 w 22469"/>
              <a:gd name="T11" fmla="*/ 9937 h 17219"/>
              <a:gd name="T12" fmla="*/ 4344 w 22469"/>
              <a:gd name="T13" fmla="*/ 5657 h 17219"/>
              <a:gd name="T14" fmla="*/ 3375 w 22469"/>
              <a:gd name="T15" fmla="*/ 5250 h 17219"/>
              <a:gd name="T16" fmla="*/ 2375 w 22469"/>
              <a:gd name="T17" fmla="*/ 5657 h 17219"/>
              <a:gd name="T18" fmla="*/ 406 w 22469"/>
              <a:gd name="T19" fmla="*/ 7625 h 17219"/>
              <a:gd name="T20" fmla="*/ 0 w 22469"/>
              <a:gd name="T21" fmla="*/ 8624 h 17219"/>
              <a:gd name="T22" fmla="*/ 406 w 22469"/>
              <a:gd name="T23" fmla="*/ 9593 h 17219"/>
              <a:gd name="T24" fmla="*/ 5656 w 22469"/>
              <a:gd name="T25" fmla="*/ 14843 h 17219"/>
              <a:gd name="T26" fmla="*/ 7625 w 22469"/>
              <a:gd name="T27" fmla="*/ 16812 h 17219"/>
              <a:gd name="T28" fmla="*/ 8625 w 22469"/>
              <a:gd name="T29" fmla="*/ 17218 h 17219"/>
              <a:gd name="T30" fmla="*/ 9594 w 22469"/>
              <a:gd name="T31" fmla="*/ 16812 h 17219"/>
              <a:gd name="T32" fmla="*/ 11562 w 22469"/>
              <a:gd name="T33" fmla="*/ 14843 h 17219"/>
              <a:gd name="T34" fmla="*/ 22061 w 22469"/>
              <a:gd name="T35" fmla="*/ 4344 h 17219"/>
              <a:gd name="T36" fmla="*/ 22468 w 22469"/>
              <a:gd name="T37" fmla="*/ 3375 h 17219"/>
              <a:gd name="T38" fmla="*/ 22061 w 22469"/>
              <a:gd name="T39" fmla="*/ 2375 h 17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69" h="17219">
                <a:moveTo>
                  <a:pt x="22061" y="2375"/>
                </a:moveTo>
                <a:lnTo>
                  <a:pt x="22061" y="2375"/>
                </a:lnTo>
                <a:cubicBezTo>
                  <a:pt x="20093" y="407"/>
                  <a:pt x="20093" y="407"/>
                  <a:pt x="20093" y="407"/>
                </a:cubicBezTo>
                <a:cubicBezTo>
                  <a:pt x="19812" y="157"/>
                  <a:pt x="19499" y="0"/>
                  <a:pt x="19093" y="0"/>
                </a:cubicBezTo>
                <a:cubicBezTo>
                  <a:pt x="18718" y="0"/>
                  <a:pt x="18374" y="157"/>
                  <a:pt x="18124" y="407"/>
                </a:cubicBezTo>
                <a:cubicBezTo>
                  <a:pt x="8625" y="9937"/>
                  <a:pt x="8625" y="9937"/>
                  <a:pt x="8625" y="9937"/>
                </a:cubicBezTo>
                <a:cubicBezTo>
                  <a:pt x="4344" y="5657"/>
                  <a:pt x="4344" y="5657"/>
                  <a:pt x="4344" y="5657"/>
                </a:cubicBezTo>
                <a:cubicBezTo>
                  <a:pt x="4063" y="5407"/>
                  <a:pt x="3750" y="5250"/>
                  <a:pt x="3375" y="5250"/>
                </a:cubicBezTo>
                <a:cubicBezTo>
                  <a:pt x="2969" y="5250"/>
                  <a:pt x="2656" y="5407"/>
                  <a:pt x="2375" y="5657"/>
                </a:cubicBezTo>
                <a:cubicBezTo>
                  <a:pt x="406" y="7625"/>
                  <a:pt x="406" y="7625"/>
                  <a:pt x="406" y="7625"/>
                </a:cubicBezTo>
                <a:cubicBezTo>
                  <a:pt x="125" y="7907"/>
                  <a:pt x="0" y="8219"/>
                  <a:pt x="0" y="8624"/>
                </a:cubicBezTo>
                <a:cubicBezTo>
                  <a:pt x="0" y="8999"/>
                  <a:pt x="125" y="9343"/>
                  <a:pt x="406" y="9593"/>
                </a:cubicBezTo>
                <a:cubicBezTo>
                  <a:pt x="5656" y="14843"/>
                  <a:pt x="5656" y="14843"/>
                  <a:pt x="5656" y="14843"/>
                </a:cubicBezTo>
                <a:cubicBezTo>
                  <a:pt x="7625" y="16812"/>
                  <a:pt x="7625" y="16812"/>
                  <a:pt x="7625" y="16812"/>
                </a:cubicBezTo>
                <a:cubicBezTo>
                  <a:pt x="7906" y="17093"/>
                  <a:pt x="8219" y="17218"/>
                  <a:pt x="8625" y="17218"/>
                </a:cubicBezTo>
                <a:cubicBezTo>
                  <a:pt x="9000" y="17218"/>
                  <a:pt x="9313" y="17093"/>
                  <a:pt x="9594" y="16812"/>
                </a:cubicBezTo>
                <a:cubicBezTo>
                  <a:pt x="11562" y="14843"/>
                  <a:pt x="11562" y="14843"/>
                  <a:pt x="11562" y="14843"/>
                </a:cubicBezTo>
                <a:cubicBezTo>
                  <a:pt x="22061" y="4344"/>
                  <a:pt x="22061" y="4344"/>
                  <a:pt x="22061" y="4344"/>
                </a:cubicBezTo>
                <a:cubicBezTo>
                  <a:pt x="22343" y="4094"/>
                  <a:pt x="22468" y="3750"/>
                  <a:pt x="22468" y="3375"/>
                </a:cubicBezTo>
                <a:cubicBezTo>
                  <a:pt x="22468" y="3000"/>
                  <a:pt x="22343" y="2657"/>
                  <a:pt x="22061" y="2375"/>
                </a:cubicBezTo>
              </a:path>
            </a:pathLst>
          </a:custGeom>
          <a:solidFill>
            <a:schemeClr val="accent2"/>
          </a:solidFill>
          <a:ln>
            <a:noFill/>
          </a:ln>
          <a:effectLst/>
        </p:spPr>
        <p:txBody>
          <a:bodyPr wrap="none" anchor="ctr"/>
          <a:lstStyle/>
          <a:p>
            <a:endParaRPr lang="en-US" dirty="0">
              <a:solidFill>
                <a:schemeClr val="accent2"/>
              </a:solidFill>
            </a:endParaRPr>
          </a:p>
        </p:txBody>
      </p:sp>
      <p:sp>
        <p:nvSpPr>
          <p:cNvPr id="12" name="Freeform 1">
            <a:extLst>
              <a:ext uri="{FF2B5EF4-FFF2-40B4-BE49-F238E27FC236}">
                <a16:creationId xmlns:a16="http://schemas.microsoft.com/office/drawing/2014/main" id="{F45A7A64-83D3-6833-F20D-6AEE35991E7F}"/>
              </a:ext>
            </a:extLst>
          </p:cNvPr>
          <p:cNvSpPr>
            <a:spLocks noChangeAspect="1" noChangeArrowheads="1"/>
          </p:cNvSpPr>
          <p:nvPr/>
        </p:nvSpPr>
        <p:spPr bwMode="auto">
          <a:xfrm>
            <a:off x="931013" y="5616851"/>
            <a:ext cx="178958" cy="137160"/>
          </a:xfrm>
          <a:custGeom>
            <a:avLst/>
            <a:gdLst>
              <a:gd name="T0" fmla="*/ 22061 w 22469"/>
              <a:gd name="T1" fmla="*/ 2375 h 17219"/>
              <a:gd name="T2" fmla="*/ 22061 w 22469"/>
              <a:gd name="T3" fmla="*/ 2375 h 17219"/>
              <a:gd name="T4" fmla="*/ 20093 w 22469"/>
              <a:gd name="T5" fmla="*/ 407 h 17219"/>
              <a:gd name="T6" fmla="*/ 19093 w 22469"/>
              <a:gd name="T7" fmla="*/ 0 h 17219"/>
              <a:gd name="T8" fmla="*/ 18124 w 22469"/>
              <a:gd name="T9" fmla="*/ 407 h 17219"/>
              <a:gd name="T10" fmla="*/ 8625 w 22469"/>
              <a:gd name="T11" fmla="*/ 9937 h 17219"/>
              <a:gd name="T12" fmla="*/ 4344 w 22469"/>
              <a:gd name="T13" fmla="*/ 5657 h 17219"/>
              <a:gd name="T14" fmla="*/ 3375 w 22469"/>
              <a:gd name="T15" fmla="*/ 5250 h 17219"/>
              <a:gd name="T16" fmla="*/ 2375 w 22469"/>
              <a:gd name="T17" fmla="*/ 5657 h 17219"/>
              <a:gd name="T18" fmla="*/ 406 w 22469"/>
              <a:gd name="T19" fmla="*/ 7625 h 17219"/>
              <a:gd name="T20" fmla="*/ 0 w 22469"/>
              <a:gd name="T21" fmla="*/ 8624 h 17219"/>
              <a:gd name="T22" fmla="*/ 406 w 22469"/>
              <a:gd name="T23" fmla="*/ 9593 h 17219"/>
              <a:gd name="T24" fmla="*/ 5656 w 22469"/>
              <a:gd name="T25" fmla="*/ 14843 h 17219"/>
              <a:gd name="T26" fmla="*/ 7625 w 22469"/>
              <a:gd name="T27" fmla="*/ 16812 h 17219"/>
              <a:gd name="T28" fmla="*/ 8625 w 22469"/>
              <a:gd name="T29" fmla="*/ 17218 h 17219"/>
              <a:gd name="T30" fmla="*/ 9594 w 22469"/>
              <a:gd name="T31" fmla="*/ 16812 h 17219"/>
              <a:gd name="T32" fmla="*/ 11562 w 22469"/>
              <a:gd name="T33" fmla="*/ 14843 h 17219"/>
              <a:gd name="T34" fmla="*/ 22061 w 22469"/>
              <a:gd name="T35" fmla="*/ 4344 h 17219"/>
              <a:gd name="T36" fmla="*/ 22468 w 22469"/>
              <a:gd name="T37" fmla="*/ 3375 h 17219"/>
              <a:gd name="T38" fmla="*/ 22061 w 22469"/>
              <a:gd name="T39" fmla="*/ 2375 h 17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69" h="17219">
                <a:moveTo>
                  <a:pt x="22061" y="2375"/>
                </a:moveTo>
                <a:lnTo>
                  <a:pt x="22061" y="2375"/>
                </a:lnTo>
                <a:cubicBezTo>
                  <a:pt x="20093" y="407"/>
                  <a:pt x="20093" y="407"/>
                  <a:pt x="20093" y="407"/>
                </a:cubicBezTo>
                <a:cubicBezTo>
                  <a:pt x="19812" y="157"/>
                  <a:pt x="19499" y="0"/>
                  <a:pt x="19093" y="0"/>
                </a:cubicBezTo>
                <a:cubicBezTo>
                  <a:pt x="18718" y="0"/>
                  <a:pt x="18374" y="157"/>
                  <a:pt x="18124" y="407"/>
                </a:cubicBezTo>
                <a:cubicBezTo>
                  <a:pt x="8625" y="9937"/>
                  <a:pt x="8625" y="9937"/>
                  <a:pt x="8625" y="9937"/>
                </a:cubicBezTo>
                <a:cubicBezTo>
                  <a:pt x="4344" y="5657"/>
                  <a:pt x="4344" y="5657"/>
                  <a:pt x="4344" y="5657"/>
                </a:cubicBezTo>
                <a:cubicBezTo>
                  <a:pt x="4063" y="5407"/>
                  <a:pt x="3750" y="5250"/>
                  <a:pt x="3375" y="5250"/>
                </a:cubicBezTo>
                <a:cubicBezTo>
                  <a:pt x="2969" y="5250"/>
                  <a:pt x="2656" y="5407"/>
                  <a:pt x="2375" y="5657"/>
                </a:cubicBezTo>
                <a:cubicBezTo>
                  <a:pt x="406" y="7625"/>
                  <a:pt x="406" y="7625"/>
                  <a:pt x="406" y="7625"/>
                </a:cubicBezTo>
                <a:cubicBezTo>
                  <a:pt x="125" y="7907"/>
                  <a:pt x="0" y="8219"/>
                  <a:pt x="0" y="8624"/>
                </a:cubicBezTo>
                <a:cubicBezTo>
                  <a:pt x="0" y="8999"/>
                  <a:pt x="125" y="9343"/>
                  <a:pt x="406" y="9593"/>
                </a:cubicBezTo>
                <a:cubicBezTo>
                  <a:pt x="5656" y="14843"/>
                  <a:pt x="5656" y="14843"/>
                  <a:pt x="5656" y="14843"/>
                </a:cubicBezTo>
                <a:cubicBezTo>
                  <a:pt x="7625" y="16812"/>
                  <a:pt x="7625" y="16812"/>
                  <a:pt x="7625" y="16812"/>
                </a:cubicBezTo>
                <a:cubicBezTo>
                  <a:pt x="7906" y="17093"/>
                  <a:pt x="8219" y="17218"/>
                  <a:pt x="8625" y="17218"/>
                </a:cubicBezTo>
                <a:cubicBezTo>
                  <a:pt x="9000" y="17218"/>
                  <a:pt x="9313" y="17093"/>
                  <a:pt x="9594" y="16812"/>
                </a:cubicBezTo>
                <a:cubicBezTo>
                  <a:pt x="11562" y="14843"/>
                  <a:pt x="11562" y="14843"/>
                  <a:pt x="11562" y="14843"/>
                </a:cubicBezTo>
                <a:cubicBezTo>
                  <a:pt x="22061" y="4344"/>
                  <a:pt x="22061" y="4344"/>
                  <a:pt x="22061" y="4344"/>
                </a:cubicBezTo>
                <a:cubicBezTo>
                  <a:pt x="22343" y="4094"/>
                  <a:pt x="22468" y="3750"/>
                  <a:pt x="22468" y="3375"/>
                </a:cubicBezTo>
                <a:cubicBezTo>
                  <a:pt x="22468" y="3000"/>
                  <a:pt x="22343" y="2657"/>
                  <a:pt x="22061" y="2375"/>
                </a:cubicBezTo>
              </a:path>
            </a:pathLst>
          </a:custGeom>
          <a:solidFill>
            <a:schemeClr val="accent2"/>
          </a:solidFill>
          <a:ln>
            <a:noFill/>
          </a:ln>
          <a:effectLst/>
        </p:spPr>
        <p:txBody>
          <a:bodyPr wrap="none" anchor="ctr"/>
          <a:lstStyle/>
          <a:p>
            <a:endParaRPr lang="en-US" dirty="0">
              <a:solidFill>
                <a:schemeClr val="accent2"/>
              </a:solidFill>
            </a:endParaRPr>
          </a:p>
        </p:txBody>
      </p:sp>
      <p:grpSp>
        <p:nvGrpSpPr>
          <p:cNvPr id="15" name="Group 14">
            <a:extLst>
              <a:ext uri="{FF2B5EF4-FFF2-40B4-BE49-F238E27FC236}">
                <a16:creationId xmlns:a16="http://schemas.microsoft.com/office/drawing/2014/main" id="{DF84DDA4-F286-A660-6113-563BAF644D03}"/>
              </a:ext>
            </a:extLst>
          </p:cNvPr>
          <p:cNvGrpSpPr/>
          <p:nvPr/>
        </p:nvGrpSpPr>
        <p:grpSpPr>
          <a:xfrm>
            <a:off x="8520434" y="1465699"/>
            <a:ext cx="3017520" cy="3017520"/>
            <a:chOff x="7857333" y="2164199"/>
            <a:chExt cx="3017520" cy="3017520"/>
          </a:xfrm>
        </p:grpSpPr>
        <p:sp>
          <p:nvSpPr>
            <p:cNvPr id="14" name="Oval 13">
              <a:extLst>
                <a:ext uri="{FF2B5EF4-FFF2-40B4-BE49-F238E27FC236}">
                  <a16:creationId xmlns:a16="http://schemas.microsoft.com/office/drawing/2014/main" id="{DB2AF3AD-147B-9433-0DC9-499D39E6624A}"/>
                </a:ext>
              </a:extLst>
            </p:cNvPr>
            <p:cNvSpPr>
              <a:spLocks noChangeAspect="1"/>
            </p:cNvSpPr>
            <p:nvPr/>
          </p:nvSpPr>
          <p:spPr>
            <a:xfrm>
              <a:off x="7857333" y="2164199"/>
              <a:ext cx="3017520" cy="3017520"/>
            </a:xfrm>
            <a:prstGeom prst="ellipse">
              <a:avLst/>
            </a:prstGeom>
            <a:solidFill>
              <a:schemeClr val="accent1"/>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Group brainstorm with solid fill">
              <a:extLst>
                <a:ext uri="{FF2B5EF4-FFF2-40B4-BE49-F238E27FC236}">
                  <a16:creationId xmlns:a16="http://schemas.microsoft.com/office/drawing/2014/main" id="{8159E25A-ED28-8A8A-1C49-34EC681E9A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6820" y="2346030"/>
              <a:ext cx="2573079" cy="2573079"/>
            </a:xfrm>
            <a:prstGeom prst="rect">
              <a:avLst/>
            </a:prstGeom>
          </p:spPr>
        </p:pic>
      </p:grpSp>
    </p:spTree>
    <p:extLst>
      <p:ext uri="{BB962C8B-B14F-4D97-AF65-F5344CB8AC3E}">
        <p14:creationId xmlns:p14="http://schemas.microsoft.com/office/powerpoint/2010/main" val="3131036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01EE43-0ECB-A1D0-7BED-F007E145EF02}"/>
              </a:ext>
            </a:extLst>
          </p:cNvPr>
          <p:cNvSpPr/>
          <p:nvPr/>
        </p:nvSpPr>
        <p:spPr>
          <a:xfrm>
            <a:off x="0" y="1824984"/>
            <a:ext cx="12192000" cy="2816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35</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sp>
        <p:nvSpPr>
          <p:cNvPr id="3" name="Title 2">
            <a:extLst>
              <a:ext uri="{FF2B5EF4-FFF2-40B4-BE49-F238E27FC236}">
                <a16:creationId xmlns:a16="http://schemas.microsoft.com/office/drawing/2014/main" id="{68C72A2D-BEDA-6815-4E6D-8BF0D315897B}"/>
              </a:ext>
            </a:extLst>
          </p:cNvPr>
          <p:cNvSpPr>
            <a:spLocks noGrp="1"/>
          </p:cNvSpPr>
          <p:nvPr>
            <p:ph type="title"/>
          </p:nvPr>
        </p:nvSpPr>
        <p:spPr>
          <a:xfrm>
            <a:off x="0" y="2843784"/>
            <a:ext cx="6096000" cy="1170432"/>
          </a:xfrm>
        </p:spPr>
        <p:txBody>
          <a:bodyPr/>
          <a:lstStyle/>
          <a:p>
            <a:pPr algn="ctr"/>
            <a:r>
              <a:rPr lang="en-US" sz="6000" dirty="0"/>
              <a:t>Questions?</a:t>
            </a:r>
          </a:p>
        </p:txBody>
      </p:sp>
      <p:pic>
        <p:nvPicPr>
          <p:cNvPr id="6" name="Graphic 5">
            <a:extLst>
              <a:ext uri="{FF2B5EF4-FFF2-40B4-BE49-F238E27FC236}">
                <a16:creationId xmlns:a16="http://schemas.microsoft.com/office/drawing/2014/main" id="{EA86849E-7C52-8E82-7950-160281F57ED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67289"/>
          <a:stretch/>
        </p:blipFill>
        <p:spPr>
          <a:xfrm>
            <a:off x="6096000" y="1940286"/>
            <a:ext cx="2814362" cy="3505200"/>
          </a:xfrm>
          <a:prstGeom prst="rect">
            <a:avLst/>
          </a:prstGeom>
        </p:spPr>
      </p:pic>
      <p:pic>
        <p:nvPicPr>
          <p:cNvPr id="7" name="Graphic 6">
            <a:extLst>
              <a:ext uri="{FF2B5EF4-FFF2-40B4-BE49-F238E27FC236}">
                <a16:creationId xmlns:a16="http://schemas.microsoft.com/office/drawing/2014/main" id="{6D48483E-906B-6DC4-960E-F193E51FF23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59281"/>
          <a:stretch/>
        </p:blipFill>
        <p:spPr>
          <a:xfrm>
            <a:off x="6833124" y="1593922"/>
            <a:ext cx="3503311" cy="3505200"/>
          </a:xfrm>
          <a:prstGeom prst="rect">
            <a:avLst/>
          </a:prstGeom>
        </p:spPr>
      </p:pic>
      <p:sp>
        <p:nvSpPr>
          <p:cNvPr id="8" name="TextBox 7">
            <a:extLst>
              <a:ext uri="{FF2B5EF4-FFF2-40B4-BE49-F238E27FC236}">
                <a16:creationId xmlns:a16="http://schemas.microsoft.com/office/drawing/2014/main" id="{4C451083-83D1-4A42-6175-1BD3C0008B9F}"/>
              </a:ext>
            </a:extLst>
          </p:cNvPr>
          <p:cNvSpPr txBox="1"/>
          <p:nvPr/>
        </p:nvSpPr>
        <p:spPr>
          <a:xfrm>
            <a:off x="8138099" y="1593922"/>
            <a:ext cx="3241963" cy="1938992"/>
          </a:xfrm>
          <a:prstGeom prst="rect">
            <a:avLst/>
          </a:prstGeom>
          <a:noFill/>
        </p:spPr>
        <p:txBody>
          <a:bodyPr wrap="square" rtlCol="0">
            <a:spAutoFit/>
          </a:bodyPr>
          <a:lstStyle/>
          <a:p>
            <a:r>
              <a:rPr lang="en-US" sz="12000" b="1" dirty="0">
                <a:solidFill>
                  <a:schemeClr val="bg1">
                    <a:alpha val="21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2359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Thank you</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49D0EE-DE7F-324B-A84C-F36708423CDB}" type="slidenum">
              <a:rPr kumimoji="0" lang="en-US" sz="1200" b="0" i="0" u="none" strike="noStrike" kern="1200" cap="none" spc="0" normalizeH="0" baseline="0" noProof="0" smtClean="0">
                <a:ln>
                  <a:noFill/>
                </a:ln>
                <a:solidFill>
                  <a:srgbClr val="2A3C4E">
                    <a:lumMod val="40000"/>
                    <a:lumOff val="6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2A3C4E">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612648" y="4033638"/>
            <a:ext cx="3885211" cy="2119512"/>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000" b="1" i="0" kern="1200" baseline="0">
                <a:solidFill>
                  <a:schemeClr val="tx2"/>
                </a:solidFill>
                <a:latin typeface="Arial"/>
                <a:ea typeface="Open Sans Light" panose="020B0306030504020204" pitchFamily="34" charset="0"/>
                <a:cs typeface="Arial Narrow Bold"/>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i="0" u="none" strike="noStrike" kern="1200" cap="none" spc="0" normalizeH="0" baseline="0" noProof="0" dirty="0">
                <a:ln>
                  <a:noFill/>
                </a:ln>
                <a:solidFill>
                  <a:srgbClr val="1C2532"/>
                </a:solidFill>
                <a:effectLst/>
                <a:uLnTx/>
                <a:uFillTx/>
                <a:latin typeface="Arial" panose="020B0604020202020204" pitchFamily="34" charset="0"/>
                <a:ea typeface="Calibri" charset="0"/>
                <a:cs typeface="Arial" panose="020B0604020202020204" pitchFamily="34" charset="0"/>
              </a:rPr>
              <a:t>Contact Information </a:t>
            </a:r>
            <a:endParaRPr lang="en-US" sz="1600" b="0" dirty="0">
              <a:solidFill>
                <a:srgbClr val="1C2532"/>
              </a:solidFill>
              <a:latin typeface="Arial" panose="020B0604020202020204" pitchFamily="34" charset="0"/>
              <a:ea typeface="Calibri" charset="0"/>
              <a:cs typeface="Arial" panose="020B0604020202020204" pitchFamily="34" charset="0"/>
            </a:endParaRPr>
          </a:p>
          <a:p>
            <a:pPr marL="0" marR="0" lvl="0" indent="0" algn="l" defTabSz="914400" rtl="0" eaLnBrk="1" fontAlgn="auto" latinLnBrk="0" hangingPunct="1">
              <a:lnSpc>
                <a:spcPct val="100000"/>
              </a:lnSpc>
              <a:spcBef>
                <a:spcPct val="0"/>
              </a:spcBef>
              <a:spcAft>
                <a:spcPts val="1200"/>
              </a:spcAft>
              <a:buClrTx/>
              <a:buSzTx/>
              <a:buFontTx/>
              <a:buNone/>
              <a:tabLst/>
              <a:defRPr/>
            </a:pPr>
            <a:r>
              <a:rPr lang="en-US" sz="1600" b="0" dirty="0">
                <a:solidFill>
                  <a:srgbClr val="1C2532"/>
                </a:solidFill>
                <a:latin typeface="Arial" panose="020B0604020202020204" pitchFamily="34" charset="0"/>
                <a:ea typeface="Calibri" charset="0"/>
                <a:cs typeface="Arial" panose="020B0604020202020204" pitchFamily="34" charset="0"/>
              </a:rPr>
              <a:t>For more information from EDC about Community-Led Suicide Prevention, please contact:</a:t>
            </a:r>
          </a:p>
          <a:p>
            <a:pPr marL="0" marR="0" lvl="0" indent="0" algn="l" defTabSz="914400" rtl="0" eaLnBrk="1" fontAlgn="auto" latinLnBrk="0" hangingPunct="1">
              <a:lnSpc>
                <a:spcPct val="100000"/>
              </a:lnSpc>
              <a:spcBef>
                <a:spcPct val="0"/>
              </a:spcBef>
              <a:spcAft>
                <a:spcPts val="1200"/>
              </a:spcAft>
              <a:buClrTx/>
              <a:buSzTx/>
              <a:buFontTx/>
              <a:buNone/>
              <a:tabLst/>
              <a:defRPr/>
            </a:pPr>
            <a:r>
              <a:rPr lang="en-US" sz="1600" b="0" dirty="0">
                <a:solidFill>
                  <a:schemeClr val="tx1"/>
                </a:solidFill>
                <a:effectLst/>
                <a:hlinkClick r:id="rId3">
                  <a:extLst>
                    <a:ext uri="{A12FA001-AC4F-418D-AE19-62706E023703}">
                      <ahyp:hlinkClr xmlns:ahyp="http://schemas.microsoft.com/office/drawing/2018/hyperlinkcolor" val="tx"/>
                    </a:ext>
                  </a:extLst>
                </a:hlinkClick>
              </a:rPr>
              <a:t>communitysuicideprevention@edc.org</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Calibri" charset="0"/>
              <a:cs typeface="Arial" panose="020B0604020202020204" pitchFamily="34" charset="0"/>
            </a:endParaRPr>
          </a:p>
        </p:txBody>
      </p:sp>
      <p:sp>
        <p:nvSpPr>
          <p:cNvPr id="10" name="Footer Placeholder 6">
            <a:extLst>
              <a:ext uri="{FF2B5EF4-FFF2-40B4-BE49-F238E27FC236}">
                <a16:creationId xmlns:a16="http://schemas.microsoft.com/office/drawing/2014/main" id="{3CD80156-DF7E-2378-98C1-BEAEA7FB6C31}"/>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alpha val="80000"/>
                  </a:srgb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rgbClr val="FFFFFF">
                  <a:alpha val="80000"/>
                </a:srgbClr>
              </a:solidFill>
              <a:effectLst/>
              <a:uLnTx/>
              <a:uFillTx/>
              <a:latin typeface="Calibri"/>
              <a:ea typeface="+mn-ea"/>
              <a:cs typeface="Arial" panose="020B0604020202020204" pitchFamily="34" charset="0"/>
            </a:endParaRPr>
          </a:p>
        </p:txBody>
      </p:sp>
      <p:pic>
        <p:nvPicPr>
          <p:cNvPr id="4" name="Picture 3" descr="A picture containing graphical user interface&#10;&#10;Description automatically generated">
            <a:extLst>
              <a:ext uri="{FF2B5EF4-FFF2-40B4-BE49-F238E27FC236}">
                <a16:creationId xmlns:a16="http://schemas.microsoft.com/office/drawing/2014/main" id="{DB4E9B00-EA7F-463F-E348-5A9FD2FFA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8475" y="2675239"/>
            <a:ext cx="3289299" cy="3263399"/>
          </a:xfrm>
          <a:prstGeom prst="rect">
            <a:avLst/>
          </a:prstGeom>
        </p:spPr>
      </p:pic>
    </p:spTree>
    <p:extLst>
      <p:ext uri="{BB962C8B-B14F-4D97-AF65-F5344CB8AC3E}">
        <p14:creationId xmlns:p14="http://schemas.microsoft.com/office/powerpoint/2010/main" val="156235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FEB8A0-A803-F3DC-E679-4C1E14DEA1F3}"/>
              </a:ext>
            </a:extLst>
          </p:cNvPr>
          <p:cNvSpPr/>
          <p:nvPr/>
        </p:nvSpPr>
        <p:spPr>
          <a:xfrm>
            <a:off x="0" y="902043"/>
            <a:ext cx="12192000" cy="5612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D0448CA-2C33-4C9A-BF15-6CEBB85B7766}"/>
              </a:ext>
            </a:extLst>
          </p:cNvPr>
          <p:cNvSpPr>
            <a:spLocks noGrp="1"/>
          </p:cNvSpPr>
          <p:nvPr>
            <p:ph type="title"/>
          </p:nvPr>
        </p:nvSpPr>
        <p:spPr>
          <a:xfrm>
            <a:off x="612648" y="198931"/>
            <a:ext cx="10972800" cy="539743"/>
          </a:xfrm>
        </p:spPr>
        <p:txBody>
          <a:bodyPr/>
          <a:lstStyle/>
          <a:p>
            <a:r>
              <a:rPr lang="en-US" dirty="0"/>
              <a:t>CLSP Creators:</a:t>
            </a:r>
          </a:p>
        </p:txBody>
      </p:sp>
      <p:sp>
        <p:nvSpPr>
          <p:cNvPr id="5" name="Content Placeholder 4"/>
          <p:cNvSpPr>
            <a:spLocks noGrp="1"/>
          </p:cNvSpPr>
          <p:nvPr>
            <p:ph sz="quarter" idx="12"/>
          </p:nvPr>
        </p:nvSpPr>
        <p:spPr>
          <a:xfrm>
            <a:off x="8419894" y="1262894"/>
            <a:ext cx="3459892" cy="1888080"/>
          </a:xfrm>
          <a:noFill/>
          <a:ln>
            <a:noFill/>
          </a:ln>
        </p:spPr>
        <p:txBody>
          <a:bodyPr vert="horz" lIns="91440" tIns="0" rIns="91440" bIns="45720" rtlCol="0" anchor="t">
            <a:normAutofit/>
          </a:bodyPr>
          <a:lstStyle/>
          <a:p>
            <a:pPr marL="0" indent="0">
              <a:lnSpc>
                <a:spcPct val="90000"/>
              </a:lnSpc>
              <a:buNone/>
            </a:pPr>
            <a:r>
              <a:rPr lang="en-US" sz="1800" b="1" dirty="0"/>
              <a:t>EDC Staff:</a:t>
            </a:r>
          </a:p>
          <a:p>
            <a:pPr marL="0" indent="0">
              <a:lnSpc>
                <a:spcPct val="90000"/>
              </a:lnSpc>
              <a:buNone/>
            </a:pPr>
            <a:r>
              <a:rPr lang="en-US" sz="1300" b="1" dirty="0">
                <a:effectLst/>
                <a:ea typeface="Calibri" panose="020F0502020204030204" pitchFamily="34" charset="0"/>
              </a:rPr>
              <a:t>Julie Ebin, </a:t>
            </a:r>
            <a:r>
              <a:rPr lang="en-US" sz="1300" dirty="0">
                <a:effectLst/>
                <a:ea typeface="Calibri" panose="020F0502020204030204" pitchFamily="34" charset="0"/>
              </a:rPr>
              <a:t>Project Director</a:t>
            </a:r>
          </a:p>
          <a:p>
            <a:pPr marL="0" indent="0">
              <a:lnSpc>
                <a:spcPct val="90000"/>
              </a:lnSpc>
              <a:buNone/>
            </a:pPr>
            <a:r>
              <a:rPr lang="en-US" sz="1300" b="1" dirty="0">
                <a:ea typeface="Calibri" panose="020F0502020204030204" pitchFamily="34" charset="0"/>
              </a:rPr>
              <a:t>Laurie Rosenblum, </a:t>
            </a:r>
            <a:r>
              <a:rPr lang="en-US" sz="1300" dirty="0">
                <a:ea typeface="Calibri" panose="020F0502020204030204" pitchFamily="34" charset="0"/>
              </a:rPr>
              <a:t>Writer</a:t>
            </a:r>
          </a:p>
          <a:p>
            <a:pPr marL="0" indent="0">
              <a:lnSpc>
                <a:spcPct val="90000"/>
              </a:lnSpc>
              <a:buNone/>
            </a:pPr>
            <a:r>
              <a:rPr lang="en-US" sz="1300" b="1" dirty="0">
                <a:effectLst/>
                <a:ea typeface="Calibri" panose="020F0502020204030204" pitchFamily="34" charset="0"/>
              </a:rPr>
              <a:t>Shawna Hite-Jones, </a:t>
            </a:r>
            <a:r>
              <a:rPr lang="en-US" sz="1300" dirty="0">
                <a:effectLst/>
                <a:ea typeface="Calibri" panose="020F0502020204030204" pitchFamily="34" charset="0"/>
              </a:rPr>
              <a:t>Subject Matter Expert</a:t>
            </a:r>
          </a:p>
          <a:p>
            <a:pPr marL="0" indent="0">
              <a:lnSpc>
                <a:spcPct val="90000"/>
              </a:lnSpc>
              <a:buNone/>
            </a:pPr>
            <a:r>
              <a:rPr lang="en-US" sz="1300" b="1" dirty="0"/>
              <a:t>Digital Design and Development Teams</a:t>
            </a:r>
            <a:endParaRPr lang="en-US" sz="1300" b="1" dirty="0">
              <a:effectLst/>
              <a:ea typeface="Calibri" panose="020F0502020204030204" pitchFamily="34" charset="0"/>
            </a:endParaRPr>
          </a:p>
        </p:txBody>
      </p:sp>
      <p:sp>
        <p:nvSpPr>
          <p:cNvPr id="9" name="Content Placeholder 4">
            <a:extLst>
              <a:ext uri="{FF2B5EF4-FFF2-40B4-BE49-F238E27FC236}">
                <a16:creationId xmlns:a16="http://schemas.microsoft.com/office/drawing/2014/main" id="{7572C9BA-CB95-2A05-6169-A81B342259AF}"/>
              </a:ext>
            </a:extLst>
          </p:cNvPr>
          <p:cNvSpPr txBox="1">
            <a:spLocks/>
          </p:cNvSpPr>
          <p:nvPr/>
        </p:nvSpPr>
        <p:spPr>
          <a:xfrm>
            <a:off x="606551" y="1262894"/>
            <a:ext cx="7277641" cy="5904023"/>
          </a:xfrm>
          <a:prstGeom prst="rect">
            <a:avLst/>
          </a:prstGeom>
        </p:spPr>
        <p:txBody>
          <a:bodyPr vert="horz" lIns="91440" tIns="0" rIns="91440" bIns="45720" rtlCol="0" anchor="t">
            <a:normAutofit fontScale="25000" lnSpcReduction="20000"/>
          </a:bodyPr>
          <a:lstStyle>
            <a:lvl1pPr marL="228600" indent="-228600" algn="l" defTabSz="914400" rtl="0" eaLnBrk="1" latinLnBrk="0" hangingPunct="1">
              <a:lnSpc>
                <a:spcPct val="110000"/>
              </a:lnSpc>
              <a:spcBef>
                <a:spcPts val="1000"/>
              </a:spcBef>
              <a:buClr>
                <a:srgbClr val="CB1F54"/>
              </a:buClr>
              <a:buFont typeface="Arial"/>
              <a:buChar char="•"/>
              <a:defRPr sz="24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90000"/>
              </a:lnSpc>
              <a:buFont typeface="Arial"/>
              <a:buNone/>
            </a:pPr>
            <a:r>
              <a:rPr lang="en-US" sz="7200" b="1" dirty="0"/>
              <a:t>Advisory Group Members:</a:t>
            </a:r>
          </a:p>
          <a:p>
            <a:pPr algn="l">
              <a:spcBef>
                <a:spcPts val="900"/>
              </a:spcBef>
              <a:buClr>
                <a:schemeClr val="accent1"/>
              </a:buClr>
            </a:pPr>
            <a:r>
              <a:rPr lang="en-US" sz="5200" b="1" i="0" dirty="0">
                <a:effectLst/>
              </a:rPr>
              <a:t>Ray Bailey, MS,</a:t>
            </a:r>
            <a:r>
              <a:rPr lang="en-US" sz="5200" i="0" dirty="0">
                <a:effectLst/>
              </a:rPr>
              <a:t> Youth Suicide Prevention Program Manager, Utah Office of Substance </a:t>
            </a:r>
            <a:br>
              <a:rPr lang="en-US" sz="5200" i="0" dirty="0">
                <a:effectLst/>
              </a:rPr>
            </a:br>
            <a:r>
              <a:rPr lang="en-US" sz="5200" i="0" dirty="0">
                <a:effectLst/>
              </a:rPr>
              <a:t>Use and Mental Health</a:t>
            </a:r>
          </a:p>
          <a:p>
            <a:pPr algn="l">
              <a:spcBef>
                <a:spcPts val="900"/>
              </a:spcBef>
              <a:buClr>
                <a:schemeClr val="accent1"/>
              </a:buClr>
            </a:pPr>
            <a:r>
              <a:rPr lang="en-US" sz="5200" b="1" i="0" dirty="0">
                <a:effectLst/>
              </a:rPr>
              <a:t>Elaine de Mello, LCSW,</a:t>
            </a:r>
            <a:r>
              <a:rPr lang="en-US" sz="5200" i="0" dirty="0">
                <a:effectLst/>
              </a:rPr>
              <a:t> Director of Suicide Prevention Services, NAMI New Hampshire</a:t>
            </a:r>
          </a:p>
          <a:p>
            <a:pPr algn="l">
              <a:spcBef>
                <a:spcPts val="900"/>
              </a:spcBef>
              <a:buClr>
                <a:schemeClr val="accent1"/>
              </a:buClr>
            </a:pPr>
            <a:r>
              <a:rPr lang="en-US" sz="5200" b="1" i="0" dirty="0">
                <a:effectLst/>
              </a:rPr>
              <a:t>Donna Dickman, OCPS,</a:t>
            </a:r>
            <a:r>
              <a:rPr lang="en-US" sz="5200" i="0" dirty="0">
                <a:effectLst/>
              </a:rPr>
              <a:t> Director of Development for Prevention Awareness Support Services</a:t>
            </a:r>
          </a:p>
          <a:p>
            <a:pPr algn="l">
              <a:spcBef>
                <a:spcPts val="900"/>
              </a:spcBef>
              <a:buClr>
                <a:schemeClr val="accent1"/>
              </a:buClr>
            </a:pPr>
            <a:r>
              <a:rPr lang="en-US" sz="5200" b="1" i="0" dirty="0">
                <a:effectLst/>
              </a:rPr>
              <a:t>Anne L. Geissinger, MPH, RDN,</a:t>
            </a:r>
            <a:r>
              <a:rPr lang="en-US" sz="5200" i="0" dirty="0">
                <a:effectLst/>
              </a:rPr>
              <a:t> North Carolina Comprehensive Suicide Prevention Program Coordinator for the Division of Public Health</a:t>
            </a:r>
          </a:p>
          <a:p>
            <a:pPr algn="l">
              <a:spcBef>
                <a:spcPts val="900"/>
              </a:spcBef>
              <a:buClr>
                <a:schemeClr val="accent1"/>
              </a:buClr>
            </a:pPr>
            <a:r>
              <a:rPr lang="en-US" sz="5200" b="1" i="0" dirty="0">
                <a:effectLst/>
              </a:rPr>
              <a:t>Jarrod Hindman,</a:t>
            </a:r>
            <a:r>
              <a:rPr lang="en-US" sz="5200" i="0" dirty="0">
                <a:effectLst/>
              </a:rPr>
              <a:t> Chief Operating Officer, Sources of Strength</a:t>
            </a:r>
          </a:p>
          <a:p>
            <a:pPr algn="l">
              <a:spcBef>
                <a:spcPts val="900"/>
              </a:spcBef>
              <a:buClr>
                <a:schemeClr val="accent1"/>
              </a:buClr>
            </a:pPr>
            <a:r>
              <a:rPr lang="en-US" sz="5200" b="1" i="0" dirty="0">
                <a:effectLst/>
              </a:rPr>
              <a:t>Kearee Jackson, BA,</a:t>
            </a:r>
            <a:r>
              <a:rPr lang="en-US" sz="5200" i="0" dirty="0">
                <a:effectLst/>
              </a:rPr>
              <a:t> Good Behavior Game Director, Tennessee Suicide Prevention Network</a:t>
            </a:r>
          </a:p>
          <a:p>
            <a:pPr algn="l">
              <a:spcBef>
                <a:spcPts val="900"/>
              </a:spcBef>
              <a:buClr>
                <a:schemeClr val="accent1"/>
              </a:buClr>
            </a:pPr>
            <a:r>
              <a:rPr lang="en-US" sz="5200" b="1" i="0" dirty="0">
                <a:effectLst/>
              </a:rPr>
              <a:t>Brandon Johnson, MHS, MCHES,</a:t>
            </a:r>
            <a:r>
              <a:rPr lang="en-US" sz="5200" i="0" dirty="0">
                <a:effectLst/>
              </a:rPr>
              <a:t> Public Health Advisor, SAMHSA, Center for Mental Health Services (CMHS), Suicide Prevention Branch</a:t>
            </a:r>
          </a:p>
          <a:p>
            <a:pPr algn="l">
              <a:spcBef>
                <a:spcPts val="900"/>
              </a:spcBef>
              <a:buClr>
                <a:schemeClr val="accent1"/>
              </a:buClr>
            </a:pPr>
            <a:r>
              <a:rPr lang="en-US" sz="5200" b="1" i="0" dirty="0">
                <a:effectLst/>
              </a:rPr>
              <a:t>Shelby Rowe (Chickasaw), MBA,</a:t>
            </a:r>
            <a:r>
              <a:rPr lang="en-US" sz="5200" i="0" dirty="0">
                <a:effectLst/>
              </a:rPr>
              <a:t> Director, Suicide Prevention Resource Center, University of Oklahoma Health Sciences Center</a:t>
            </a:r>
          </a:p>
          <a:p>
            <a:pPr algn="l">
              <a:spcBef>
                <a:spcPts val="900"/>
              </a:spcBef>
              <a:buClr>
                <a:schemeClr val="accent1"/>
              </a:buClr>
            </a:pPr>
            <a:r>
              <a:rPr lang="en-US" sz="5200" b="1" i="0" dirty="0">
                <a:effectLst/>
              </a:rPr>
              <a:t>Caroline Snyder, MPH,</a:t>
            </a:r>
            <a:r>
              <a:rPr lang="en-US" sz="5200" i="0" dirty="0">
                <a:effectLst/>
              </a:rPr>
              <a:t> Director of Injury and Violence Prevention, National Association of County &amp; City Health Officials</a:t>
            </a:r>
          </a:p>
          <a:p>
            <a:pPr algn="l">
              <a:spcBef>
                <a:spcPts val="900"/>
              </a:spcBef>
              <a:buClr>
                <a:schemeClr val="accent1"/>
              </a:buClr>
            </a:pPr>
            <a:r>
              <a:rPr lang="en-US" sz="5200" b="1" i="0" dirty="0">
                <a:effectLst/>
              </a:rPr>
              <a:t>Shelli Stephens-Stidham, MPA,</a:t>
            </a:r>
            <a:r>
              <a:rPr lang="en-US" sz="5200" i="0" dirty="0">
                <a:effectLst/>
              </a:rPr>
              <a:t> Senior Program Consultant, Safe States Alliance</a:t>
            </a:r>
          </a:p>
          <a:p>
            <a:pPr algn="l">
              <a:spcBef>
                <a:spcPts val="900"/>
              </a:spcBef>
              <a:buClr>
                <a:schemeClr val="accent1"/>
              </a:buClr>
            </a:pPr>
            <a:r>
              <a:rPr lang="en-US" sz="5200" b="1" i="0" dirty="0">
                <a:effectLst/>
              </a:rPr>
              <a:t>Justin Thomas, LPC,</a:t>
            </a:r>
            <a:r>
              <a:rPr lang="en-US" sz="5200" i="0" dirty="0">
                <a:effectLst/>
              </a:rPr>
              <a:t> Program Manager, Linn County Alcohol and Drug Program</a:t>
            </a:r>
          </a:p>
          <a:p>
            <a:pPr algn="l">
              <a:spcBef>
                <a:spcPts val="900"/>
              </a:spcBef>
              <a:buClr>
                <a:schemeClr val="accent1"/>
              </a:buClr>
            </a:pPr>
            <a:r>
              <a:rPr lang="en-US" sz="5200" b="1" i="0" dirty="0">
                <a:effectLst/>
              </a:rPr>
              <a:t>Wykisha Thomas-Mckinney, MNM,</a:t>
            </a:r>
            <a:r>
              <a:rPr lang="en-US" sz="5200" i="0" dirty="0">
                <a:effectLst/>
              </a:rPr>
              <a:t> Senior Project Lead, Zero Suicide Institute, EDC</a:t>
            </a:r>
          </a:p>
          <a:p>
            <a:pPr marL="0" indent="0">
              <a:lnSpc>
                <a:spcPct val="90000"/>
              </a:lnSpc>
              <a:buFont typeface="Arial"/>
              <a:buNone/>
            </a:pPr>
            <a:endParaRPr lang="en-US" sz="1800" dirty="0">
              <a:ea typeface="Calibri" panose="020F0502020204030204" pitchFamily="34" charset="0"/>
            </a:endParaRPr>
          </a:p>
        </p:txBody>
      </p:sp>
      <p:cxnSp>
        <p:nvCxnSpPr>
          <p:cNvPr id="11" name="Straight Connector 10">
            <a:extLst>
              <a:ext uri="{FF2B5EF4-FFF2-40B4-BE49-F238E27FC236}">
                <a16:creationId xmlns:a16="http://schemas.microsoft.com/office/drawing/2014/main" id="{0F3BB42E-7A7A-A569-0F1A-A0FCF757279D}"/>
              </a:ext>
            </a:extLst>
          </p:cNvPr>
          <p:cNvCxnSpPr>
            <a:cxnSpLocks/>
          </p:cNvCxnSpPr>
          <p:nvPr/>
        </p:nvCxnSpPr>
        <p:spPr>
          <a:xfrm>
            <a:off x="8155463" y="1287608"/>
            <a:ext cx="0" cy="4964911"/>
          </a:xfrm>
          <a:prstGeom prst="line">
            <a:avLst/>
          </a:prstGeom>
          <a:ln w="25400" cap="rnd">
            <a:prstDash val="sysDot"/>
          </a:ln>
        </p:spPr>
        <p:style>
          <a:lnRef idx="1">
            <a:schemeClr val="accent1"/>
          </a:lnRef>
          <a:fillRef idx="0">
            <a:schemeClr val="accent1"/>
          </a:fillRef>
          <a:effectRef idx="0">
            <a:schemeClr val="accent1"/>
          </a:effectRef>
          <a:fontRef idx="minor">
            <a:schemeClr val="tx1"/>
          </a:fontRef>
        </p:style>
      </p:cxnSp>
      <p:pic>
        <p:nvPicPr>
          <p:cNvPr id="12" name="Picture 11" descr="A picture containing graphical user interface&#10;&#10;Description automatically generated">
            <a:extLst>
              <a:ext uri="{FF2B5EF4-FFF2-40B4-BE49-F238E27FC236}">
                <a16:creationId xmlns:a16="http://schemas.microsoft.com/office/drawing/2014/main" id="{5BD1B094-38DA-CD78-F3EB-01EBD98C3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760" y="3307489"/>
            <a:ext cx="2838704" cy="2816352"/>
          </a:xfrm>
          <a:prstGeom prst="rect">
            <a:avLst/>
          </a:prstGeom>
        </p:spPr>
      </p:pic>
      <p:sp>
        <p:nvSpPr>
          <p:cNvPr id="2" name="Footer Placeholder 1">
            <a:extLst>
              <a:ext uri="{FF2B5EF4-FFF2-40B4-BE49-F238E27FC236}">
                <a16:creationId xmlns:a16="http://schemas.microsoft.com/office/drawing/2014/main" id="{19DB7784-22C8-0E56-E39C-70C07F799CF9}"/>
              </a:ext>
            </a:extLst>
          </p:cNvPr>
          <p:cNvSpPr>
            <a:spLocks noGrp="1"/>
          </p:cNvSpPr>
          <p:nvPr>
            <p:ph type="ftr" sz="quarter" idx="3"/>
          </p:nvPr>
        </p:nvSpPr>
        <p:spPr/>
        <p:txBody>
          <a:bodyPr/>
          <a:lstStyle/>
          <a:p>
            <a:r>
              <a:rPr lang="en-US"/>
              <a:t>Community-Led Suicide Prevention: A New Tool | edc.org</a:t>
            </a:r>
            <a:endParaRPr lang="en-US" dirty="0"/>
          </a:p>
        </p:txBody>
      </p:sp>
      <p:sp>
        <p:nvSpPr>
          <p:cNvPr id="4" name="Slide Number Placeholder 3">
            <a:extLst>
              <a:ext uri="{FF2B5EF4-FFF2-40B4-BE49-F238E27FC236}">
                <a16:creationId xmlns:a16="http://schemas.microsoft.com/office/drawing/2014/main" id="{0F0274C5-563F-C324-FC66-EDA4C5E7AB8F}"/>
              </a:ext>
            </a:extLst>
          </p:cNvPr>
          <p:cNvSpPr>
            <a:spLocks noGrp="1"/>
          </p:cNvSpPr>
          <p:nvPr>
            <p:ph type="sldNum" sz="quarter" idx="10"/>
          </p:nvPr>
        </p:nvSpPr>
        <p:spPr/>
        <p:txBody>
          <a:bodyPr/>
          <a:lstStyle/>
          <a:p>
            <a:fld id="{CA49D0EE-DE7F-324B-A84C-F36708423CDB}" type="slidenum">
              <a:rPr lang="en-US" smtClean="0"/>
              <a:pPr/>
              <a:t>4</a:t>
            </a:fld>
            <a:endParaRPr lang="en-US"/>
          </a:p>
        </p:txBody>
      </p:sp>
    </p:spTree>
    <p:extLst>
      <p:ext uri="{BB962C8B-B14F-4D97-AF65-F5344CB8AC3E}">
        <p14:creationId xmlns:p14="http://schemas.microsoft.com/office/powerpoint/2010/main" val="138936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CB89E-1E8C-2D8F-6CC9-BFDE8A426DF2}"/>
              </a:ext>
            </a:extLst>
          </p:cNvPr>
          <p:cNvSpPr/>
          <p:nvPr/>
        </p:nvSpPr>
        <p:spPr>
          <a:xfrm>
            <a:off x="0" y="1824984"/>
            <a:ext cx="12192000" cy="28163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5</a:t>
            </a:fld>
            <a:endParaRPr lang="en-US"/>
          </a:p>
        </p:txBody>
      </p:sp>
      <p:sp>
        <p:nvSpPr>
          <p:cNvPr id="3" name="TextBox 2">
            <a:extLst>
              <a:ext uri="{FF2B5EF4-FFF2-40B4-BE49-F238E27FC236}">
                <a16:creationId xmlns:a16="http://schemas.microsoft.com/office/drawing/2014/main" id="{070EA2FD-B68E-C79B-CB5D-8AE776B0E46C}"/>
              </a:ext>
            </a:extLst>
          </p:cNvPr>
          <p:cNvSpPr txBox="1"/>
          <p:nvPr/>
        </p:nvSpPr>
        <p:spPr>
          <a:xfrm>
            <a:off x="4693962" y="2263664"/>
            <a:ext cx="6958461" cy="1972399"/>
          </a:xfrm>
          <a:prstGeom prst="rect">
            <a:avLst/>
          </a:prstGeom>
          <a:noFill/>
        </p:spPr>
        <p:txBody>
          <a:bodyPr wrap="square" rtlCol="0">
            <a:spAutoFit/>
          </a:bodyPr>
          <a:lstStyle/>
          <a:p>
            <a:pPr>
              <a:lnSpc>
                <a:spcPts val="5000"/>
              </a:lnSpc>
            </a:pPr>
            <a:r>
              <a:rPr lang="en-US" sz="4000" b="1" spc="200" dirty="0">
                <a:solidFill>
                  <a:schemeClr val="accent4">
                    <a:lumMod val="40000"/>
                    <a:lumOff val="60000"/>
                  </a:schemeClr>
                </a:solidFill>
                <a:latin typeface="Arial" panose="020B0604020202020204" pitchFamily="34" charset="0"/>
                <a:cs typeface="Arial" panose="020B0604020202020204" pitchFamily="34" charset="0"/>
              </a:rPr>
              <a:t>OVERVIEW</a:t>
            </a:r>
          </a:p>
          <a:p>
            <a:pPr>
              <a:lnSpc>
                <a:spcPts val="5000"/>
              </a:lnSpc>
            </a:pPr>
            <a:r>
              <a:rPr lang="en-US" sz="4000" b="1" dirty="0">
                <a:solidFill>
                  <a:schemeClr val="bg1"/>
                </a:solidFill>
                <a:latin typeface="Arial" panose="020B0604020202020204" pitchFamily="34" charset="0"/>
                <a:cs typeface="Arial" panose="020B0604020202020204" pitchFamily="34" charset="0"/>
              </a:rPr>
              <a:t>Community-Led Suicide Prevention (CLSP) Project</a:t>
            </a:r>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C11424AC-7204-01AF-CDE1-3C0DBE462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0" y="1501704"/>
            <a:ext cx="3289299" cy="3263399"/>
          </a:xfrm>
          <a:prstGeom prst="rect">
            <a:avLst/>
          </a:prstGeom>
        </p:spPr>
      </p:pic>
    </p:spTree>
    <p:extLst>
      <p:ext uri="{BB962C8B-B14F-4D97-AF65-F5344CB8AC3E}">
        <p14:creationId xmlns:p14="http://schemas.microsoft.com/office/powerpoint/2010/main" val="368727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348220A-AB9F-184B-8889-8A9A05C688C0}"/>
              </a:ext>
            </a:extLst>
          </p:cNvPr>
          <p:cNvCxnSpPr>
            <a:cxnSpLocks/>
          </p:cNvCxnSpPr>
          <p:nvPr/>
        </p:nvCxnSpPr>
        <p:spPr>
          <a:xfrm>
            <a:off x="3934620" y="531341"/>
            <a:ext cx="0" cy="5633234"/>
          </a:xfrm>
          <a:prstGeom prst="line">
            <a:avLst/>
          </a:prstGeom>
          <a:ln w="28575">
            <a:solidFill>
              <a:schemeClr val="tx1">
                <a:lumMod val="90000"/>
                <a:lumOff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6</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pic>
        <p:nvPicPr>
          <p:cNvPr id="6" name="Picture 5">
            <a:extLst>
              <a:ext uri="{FF2B5EF4-FFF2-40B4-BE49-F238E27FC236}">
                <a16:creationId xmlns:a16="http://schemas.microsoft.com/office/drawing/2014/main" id="{15B818C1-9198-392E-460F-39AEFC296458}"/>
              </a:ext>
            </a:extLst>
          </p:cNvPr>
          <p:cNvPicPr>
            <a:picLocks noChangeAspect="1"/>
          </p:cNvPicPr>
          <p:nvPr/>
        </p:nvPicPr>
        <p:blipFill rotWithShape="1">
          <a:blip r:embed="rId3"/>
          <a:srcRect l="16683" t="18628" r="67243" b="8431"/>
          <a:stretch/>
        </p:blipFill>
        <p:spPr>
          <a:xfrm>
            <a:off x="4807782" y="2399125"/>
            <a:ext cx="2939613" cy="3751721"/>
          </a:xfrm>
          <a:prstGeom prst="rect">
            <a:avLst/>
          </a:prstGeom>
        </p:spPr>
      </p:pic>
      <p:pic>
        <p:nvPicPr>
          <p:cNvPr id="9" name="Picture 8">
            <a:extLst>
              <a:ext uri="{FF2B5EF4-FFF2-40B4-BE49-F238E27FC236}">
                <a16:creationId xmlns:a16="http://schemas.microsoft.com/office/drawing/2014/main" id="{24E1CE03-61C3-79F4-FB65-E7029216FDE8}"/>
              </a:ext>
            </a:extLst>
          </p:cNvPr>
          <p:cNvPicPr>
            <a:picLocks noChangeAspect="1"/>
          </p:cNvPicPr>
          <p:nvPr/>
        </p:nvPicPr>
        <p:blipFill>
          <a:blip r:embed="rId4"/>
          <a:srcRect l="629" r="629"/>
          <a:stretch/>
        </p:blipFill>
        <p:spPr>
          <a:xfrm>
            <a:off x="8421380" y="2374410"/>
            <a:ext cx="2870460" cy="3778250"/>
          </a:xfrm>
          <a:prstGeom prst="rect">
            <a:avLst/>
          </a:prstGeom>
        </p:spPr>
      </p:pic>
      <p:pic>
        <p:nvPicPr>
          <p:cNvPr id="2" name="Picture 1">
            <a:extLst>
              <a:ext uri="{FF2B5EF4-FFF2-40B4-BE49-F238E27FC236}">
                <a16:creationId xmlns:a16="http://schemas.microsoft.com/office/drawing/2014/main" id="{5268DDFD-2905-E959-A1F3-3762C645070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790" y="531341"/>
            <a:ext cx="1959731" cy="961720"/>
          </a:xfrm>
          <a:prstGeom prst="rect">
            <a:avLst/>
          </a:prstGeom>
        </p:spPr>
      </p:pic>
      <p:pic>
        <p:nvPicPr>
          <p:cNvPr id="4" name="Picture 3">
            <a:extLst>
              <a:ext uri="{FF2B5EF4-FFF2-40B4-BE49-F238E27FC236}">
                <a16:creationId xmlns:a16="http://schemas.microsoft.com/office/drawing/2014/main" id="{70E508EB-6AEA-CCA3-A4F2-13537C9A0D38}"/>
              </a:ext>
            </a:extLst>
          </p:cNvPr>
          <p:cNvPicPr>
            <a:picLocks noChangeAspect="1"/>
          </p:cNvPicPr>
          <p:nvPr/>
        </p:nvPicPr>
        <p:blipFill>
          <a:blip r:embed="rId6"/>
          <a:srcRect/>
          <a:stretch/>
        </p:blipFill>
        <p:spPr>
          <a:xfrm>
            <a:off x="488790" y="1973250"/>
            <a:ext cx="2819400" cy="480060"/>
          </a:xfrm>
          <a:prstGeom prst="rect">
            <a:avLst/>
          </a:prstGeom>
        </p:spPr>
      </p:pic>
      <p:sp>
        <p:nvSpPr>
          <p:cNvPr id="10" name="TextBox 9">
            <a:extLst>
              <a:ext uri="{FF2B5EF4-FFF2-40B4-BE49-F238E27FC236}">
                <a16:creationId xmlns:a16="http://schemas.microsoft.com/office/drawing/2014/main" id="{033DD33A-DE65-7C71-6924-8A464629A43C}"/>
              </a:ext>
            </a:extLst>
          </p:cNvPr>
          <p:cNvSpPr txBox="1"/>
          <p:nvPr/>
        </p:nvSpPr>
        <p:spPr>
          <a:xfrm>
            <a:off x="4783068" y="359340"/>
            <a:ext cx="6508772" cy="175432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Inspiration Behind the Community-Led Suicide Prevention Project</a:t>
            </a:r>
          </a:p>
        </p:txBody>
      </p:sp>
    </p:spTree>
    <p:extLst>
      <p:ext uri="{BB962C8B-B14F-4D97-AF65-F5344CB8AC3E}">
        <p14:creationId xmlns:p14="http://schemas.microsoft.com/office/powerpoint/2010/main" val="280593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7</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pic>
        <p:nvPicPr>
          <p:cNvPr id="6" name="Picture 5">
            <a:extLst>
              <a:ext uri="{FF2B5EF4-FFF2-40B4-BE49-F238E27FC236}">
                <a16:creationId xmlns:a16="http://schemas.microsoft.com/office/drawing/2014/main" id="{15B818C1-9198-392E-460F-39AEFC296458}"/>
              </a:ext>
            </a:extLst>
          </p:cNvPr>
          <p:cNvPicPr>
            <a:picLocks noChangeAspect="1"/>
          </p:cNvPicPr>
          <p:nvPr/>
        </p:nvPicPr>
        <p:blipFill rotWithShape="1">
          <a:blip r:embed="rId3"/>
          <a:srcRect l="16683" t="18628" r="67243" b="8431"/>
          <a:stretch/>
        </p:blipFill>
        <p:spPr>
          <a:xfrm>
            <a:off x="4783068" y="2412854"/>
            <a:ext cx="2939613" cy="3751721"/>
          </a:xfrm>
          <a:prstGeom prst="rect">
            <a:avLst/>
          </a:prstGeom>
        </p:spPr>
      </p:pic>
      <p:sp>
        <p:nvSpPr>
          <p:cNvPr id="5" name="TextBox 4">
            <a:extLst>
              <a:ext uri="{FF2B5EF4-FFF2-40B4-BE49-F238E27FC236}">
                <a16:creationId xmlns:a16="http://schemas.microsoft.com/office/drawing/2014/main" id="{B4DED159-0B33-5CEA-1C24-F04A82E0CA17}"/>
              </a:ext>
            </a:extLst>
          </p:cNvPr>
          <p:cNvSpPr txBox="1"/>
          <p:nvPr/>
        </p:nvSpPr>
        <p:spPr>
          <a:xfrm>
            <a:off x="7722682" y="5879526"/>
            <a:ext cx="4469318" cy="338554"/>
          </a:xfrm>
          <a:prstGeom prst="rect">
            <a:avLst/>
          </a:prstGeom>
          <a:noFill/>
        </p:spPr>
        <p:txBody>
          <a:bodyPr wrap="square" rtlCol="0">
            <a:spAutoFit/>
          </a:bodyPr>
          <a:lstStyle/>
          <a:p>
            <a:pPr algn="ctr"/>
            <a:r>
              <a:rPr lang="en-US" sz="1600" b="0" i="0" u="sng" dirty="0">
                <a:solidFill>
                  <a:schemeClr val="accent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go.edc.org/AA-</a:t>
            </a:r>
            <a:r>
              <a:rPr lang="en-US" sz="1600" b="0" i="0" u="sng" dirty="0" err="1">
                <a:solidFill>
                  <a:schemeClr val="accent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TransformingCommunities</a:t>
            </a:r>
            <a:endParaRPr lang="en-US" sz="1600" dirty="0">
              <a:solidFill>
                <a:schemeClr val="accent1"/>
              </a:solidFill>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A2A0CCB1-5F37-7DF0-5C20-0153DB366B4A}"/>
              </a:ext>
            </a:extLst>
          </p:cNvPr>
          <p:cNvCxnSpPr>
            <a:cxnSpLocks/>
          </p:cNvCxnSpPr>
          <p:nvPr/>
        </p:nvCxnSpPr>
        <p:spPr>
          <a:xfrm>
            <a:off x="3934620" y="531341"/>
            <a:ext cx="0" cy="5633234"/>
          </a:xfrm>
          <a:prstGeom prst="line">
            <a:avLst/>
          </a:prstGeom>
          <a:ln w="28575">
            <a:solidFill>
              <a:schemeClr val="tx1">
                <a:lumMod val="90000"/>
                <a:lumOff val="1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78CEE74-BE40-C79A-8CE6-2EC4333DB4F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790" y="531341"/>
            <a:ext cx="1959731" cy="961720"/>
          </a:xfrm>
          <a:prstGeom prst="rect">
            <a:avLst/>
          </a:prstGeom>
        </p:spPr>
      </p:pic>
      <p:pic>
        <p:nvPicPr>
          <p:cNvPr id="9" name="Picture 8">
            <a:extLst>
              <a:ext uri="{FF2B5EF4-FFF2-40B4-BE49-F238E27FC236}">
                <a16:creationId xmlns:a16="http://schemas.microsoft.com/office/drawing/2014/main" id="{F66A0826-D01B-F39E-D52C-463821F46C76}"/>
              </a:ext>
            </a:extLst>
          </p:cNvPr>
          <p:cNvPicPr>
            <a:picLocks noChangeAspect="1"/>
          </p:cNvPicPr>
          <p:nvPr/>
        </p:nvPicPr>
        <p:blipFill>
          <a:blip r:embed="rId6"/>
          <a:srcRect/>
          <a:stretch/>
        </p:blipFill>
        <p:spPr>
          <a:xfrm>
            <a:off x="488790" y="1973250"/>
            <a:ext cx="2819400" cy="480060"/>
          </a:xfrm>
          <a:prstGeom prst="rect">
            <a:avLst/>
          </a:prstGeom>
        </p:spPr>
      </p:pic>
      <p:sp>
        <p:nvSpPr>
          <p:cNvPr id="11" name="Off-page Connector 10">
            <a:extLst>
              <a:ext uri="{FF2B5EF4-FFF2-40B4-BE49-F238E27FC236}">
                <a16:creationId xmlns:a16="http://schemas.microsoft.com/office/drawing/2014/main" id="{4BCF7B89-60D7-F793-DD90-A360E0AFDCF7}"/>
              </a:ext>
            </a:extLst>
          </p:cNvPr>
          <p:cNvSpPr/>
          <p:nvPr/>
        </p:nvSpPr>
        <p:spPr>
          <a:xfrm rot="5400000">
            <a:off x="8357100" y="2442105"/>
            <a:ext cx="503343" cy="914403"/>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28B8B5-6E5A-AF60-E321-76E85200EDE0}"/>
              </a:ext>
            </a:extLst>
          </p:cNvPr>
          <p:cNvSpPr/>
          <p:nvPr/>
        </p:nvSpPr>
        <p:spPr>
          <a:xfrm>
            <a:off x="8329505" y="2412854"/>
            <a:ext cx="2962335" cy="29746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2F2A214-C8E1-14DD-C54A-05F8E797205E}"/>
              </a:ext>
            </a:extLst>
          </p:cNvPr>
          <p:cNvSpPr txBox="1"/>
          <p:nvPr/>
        </p:nvSpPr>
        <p:spPr>
          <a:xfrm>
            <a:off x="8563234" y="2647635"/>
            <a:ext cx="2533135" cy="2482026"/>
          </a:xfrm>
          <a:prstGeom prst="rect">
            <a:avLst/>
          </a:prstGeom>
          <a:noFill/>
        </p:spPr>
        <p:txBody>
          <a:bodyPr wrap="square" rtlCol="0">
            <a:spAutoFit/>
          </a:bodyPr>
          <a:lstStyle/>
          <a:p>
            <a:pPr>
              <a:lnSpc>
                <a:spcPts val="2660"/>
              </a:lnSpc>
            </a:pPr>
            <a:r>
              <a:rPr lang="en-US" sz="1800" dirty="0">
                <a:latin typeface="Arial" panose="020B0604020202020204" pitchFamily="34" charset="0"/>
                <a:cs typeface="Arial" panose="020B0604020202020204" pitchFamily="34" charset="0"/>
              </a:rPr>
              <a:t>Transforming Communities provides 7 key elements that guide the development of comprehensive community-based suicide prevention. </a:t>
            </a:r>
          </a:p>
        </p:txBody>
      </p:sp>
      <p:sp>
        <p:nvSpPr>
          <p:cNvPr id="16" name="TextBox 15">
            <a:extLst>
              <a:ext uri="{FF2B5EF4-FFF2-40B4-BE49-F238E27FC236}">
                <a16:creationId xmlns:a16="http://schemas.microsoft.com/office/drawing/2014/main" id="{5D032FE3-98D5-0E1D-A902-EB68789F9E90}"/>
              </a:ext>
            </a:extLst>
          </p:cNvPr>
          <p:cNvSpPr txBox="1"/>
          <p:nvPr/>
        </p:nvSpPr>
        <p:spPr>
          <a:xfrm>
            <a:off x="4783068" y="359340"/>
            <a:ext cx="6508772" cy="175432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Inspiration Behind the Community-Led Suicide Prevention Project</a:t>
            </a:r>
          </a:p>
        </p:txBody>
      </p:sp>
    </p:spTree>
    <p:extLst>
      <p:ext uri="{BB962C8B-B14F-4D97-AF65-F5344CB8AC3E}">
        <p14:creationId xmlns:p14="http://schemas.microsoft.com/office/powerpoint/2010/main" val="1411255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6176274-0802-7346-921C-AD17D38FAFDB}"/>
              </a:ext>
            </a:extLst>
          </p:cNvPr>
          <p:cNvSpPr>
            <a:spLocks noGrp="1"/>
          </p:cNvSpPr>
          <p:nvPr>
            <p:ph type="sldNum" sz="quarter" idx="12"/>
          </p:nvPr>
        </p:nvSpPr>
        <p:spPr/>
        <p:txBody>
          <a:bodyPr/>
          <a:lstStyle/>
          <a:p>
            <a:fld id="{CA49D0EE-DE7F-324B-A84C-F36708423CDB}" type="slidenum">
              <a:rPr lang="en-US" smtClean="0"/>
              <a:t>8</a:t>
            </a:fld>
            <a:endParaRPr lang="en-US"/>
          </a:p>
        </p:txBody>
      </p:sp>
      <p:sp>
        <p:nvSpPr>
          <p:cNvPr id="18" name="Footer Placeholder 6">
            <a:extLst>
              <a:ext uri="{FF2B5EF4-FFF2-40B4-BE49-F238E27FC236}">
                <a16:creationId xmlns:a16="http://schemas.microsoft.com/office/drawing/2014/main" id="{32D21B54-AE5D-DF14-D3E9-5C3786AF332C}"/>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pic>
        <p:nvPicPr>
          <p:cNvPr id="9" name="Picture 8">
            <a:extLst>
              <a:ext uri="{FF2B5EF4-FFF2-40B4-BE49-F238E27FC236}">
                <a16:creationId xmlns:a16="http://schemas.microsoft.com/office/drawing/2014/main" id="{24E1CE03-61C3-79F4-FB65-E7029216FDE8}"/>
              </a:ext>
            </a:extLst>
          </p:cNvPr>
          <p:cNvPicPr>
            <a:picLocks noChangeAspect="1"/>
          </p:cNvPicPr>
          <p:nvPr/>
        </p:nvPicPr>
        <p:blipFill>
          <a:blip r:embed="rId3"/>
          <a:srcRect l="629" r="629"/>
          <a:stretch/>
        </p:blipFill>
        <p:spPr>
          <a:xfrm>
            <a:off x="8406634" y="2288576"/>
            <a:ext cx="2747440" cy="3616325"/>
          </a:xfrm>
          <a:prstGeom prst="rect">
            <a:avLst/>
          </a:prstGeom>
        </p:spPr>
      </p:pic>
      <p:sp>
        <p:nvSpPr>
          <p:cNvPr id="4" name="TextBox 3">
            <a:extLst>
              <a:ext uri="{FF2B5EF4-FFF2-40B4-BE49-F238E27FC236}">
                <a16:creationId xmlns:a16="http://schemas.microsoft.com/office/drawing/2014/main" id="{9732D65B-E957-E29B-3BAA-3A4D474F86EA}"/>
              </a:ext>
            </a:extLst>
          </p:cNvPr>
          <p:cNvSpPr txBox="1"/>
          <p:nvPr/>
        </p:nvSpPr>
        <p:spPr>
          <a:xfrm>
            <a:off x="4780668" y="6013460"/>
            <a:ext cx="6373405" cy="369332"/>
          </a:xfrm>
          <a:prstGeom prst="rect">
            <a:avLst/>
          </a:prstGeom>
          <a:noFill/>
        </p:spPr>
        <p:txBody>
          <a:bodyPr wrap="square" rtlCol="0">
            <a:spAutoFit/>
          </a:bodyPr>
          <a:lstStyle/>
          <a:p>
            <a:pPr algn="ctr"/>
            <a:r>
              <a:rPr lang="en-US" sz="1800" dirty="0">
                <a:solidFill>
                  <a:schemeClr val="accent1"/>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cdc.gov/suicide/resources/prevention.html</a:t>
            </a:r>
            <a:r>
              <a:rPr lang="en-US" sz="1800" dirty="0">
                <a:solidFill>
                  <a:schemeClr val="accent1"/>
                </a:solidFill>
                <a:effectLst/>
                <a:latin typeface="Segoe UI" panose="020B0502040204020203" pitchFamily="34" charset="0"/>
              </a:rPr>
              <a:t> </a:t>
            </a:r>
            <a:endParaRPr lang="en-US" u="sng" dirty="0">
              <a:solidFill>
                <a:schemeClr val="accent1"/>
              </a:solidFill>
            </a:endParaRPr>
          </a:p>
        </p:txBody>
      </p:sp>
      <p:sp>
        <p:nvSpPr>
          <p:cNvPr id="8" name="Off-page Connector 7">
            <a:extLst>
              <a:ext uri="{FF2B5EF4-FFF2-40B4-BE49-F238E27FC236}">
                <a16:creationId xmlns:a16="http://schemas.microsoft.com/office/drawing/2014/main" id="{8063CB2C-D3CF-B552-3916-7195ACE2A4CB}"/>
              </a:ext>
            </a:extLst>
          </p:cNvPr>
          <p:cNvSpPr/>
          <p:nvPr/>
        </p:nvSpPr>
        <p:spPr>
          <a:xfrm rot="16200000">
            <a:off x="7388815" y="2354894"/>
            <a:ext cx="503343" cy="914403"/>
          </a:xfrm>
          <a:prstGeom prst="flowChartOffpage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86F411B-6AD4-6FFD-4860-B9DE5BFA8A15}"/>
              </a:ext>
            </a:extLst>
          </p:cNvPr>
          <p:cNvSpPr/>
          <p:nvPr/>
        </p:nvSpPr>
        <p:spPr>
          <a:xfrm>
            <a:off x="4780669" y="2325643"/>
            <a:ext cx="3141856" cy="3613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25B944-56E4-9808-44E0-833B9F01F414}"/>
              </a:ext>
            </a:extLst>
          </p:cNvPr>
          <p:cNvSpPr txBox="1"/>
          <p:nvPr/>
        </p:nvSpPr>
        <p:spPr>
          <a:xfrm>
            <a:off x="5034853" y="2540202"/>
            <a:ext cx="2887671" cy="3520772"/>
          </a:xfrm>
          <a:prstGeom prst="rect">
            <a:avLst/>
          </a:prstGeom>
          <a:noFill/>
        </p:spPr>
        <p:txBody>
          <a:bodyPr wrap="square" rtlCol="0">
            <a:spAutoFit/>
          </a:bodyPr>
          <a:lstStyle/>
          <a:p>
            <a:pPr>
              <a:lnSpc>
                <a:spcPts val="2660"/>
              </a:lnSpc>
            </a:pPr>
            <a:r>
              <a:rPr lang="en-US" sz="1800" dirty="0">
                <a:latin typeface="Arial" panose="020B0604020202020204" pitchFamily="34" charset="0"/>
                <a:cs typeface="Arial" panose="020B0604020202020204" pitchFamily="34" charset="0"/>
              </a:rPr>
              <a:t>CDC’s Suicide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Prevention Resource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for Action provides strategies with evidence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of effectiveness in preventing suicide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or addressing risk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and protective factors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for suicide. </a:t>
            </a:r>
          </a:p>
          <a:p>
            <a:pPr>
              <a:lnSpc>
                <a:spcPts val="2660"/>
              </a:lnSpc>
            </a:pPr>
            <a:endParaRPr lang="en-US" sz="1800"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F1088A41-3A9D-20B0-8095-3FED1D601037}"/>
              </a:ext>
            </a:extLst>
          </p:cNvPr>
          <p:cNvCxnSpPr>
            <a:cxnSpLocks/>
          </p:cNvCxnSpPr>
          <p:nvPr/>
        </p:nvCxnSpPr>
        <p:spPr>
          <a:xfrm>
            <a:off x="3934620" y="531341"/>
            <a:ext cx="0" cy="5633234"/>
          </a:xfrm>
          <a:prstGeom prst="line">
            <a:avLst/>
          </a:prstGeom>
          <a:ln w="28575">
            <a:solidFill>
              <a:schemeClr val="tx1">
                <a:lumMod val="90000"/>
                <a:lumOff val="1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80A8E6B-FE2B-ABCC-F64C-6A703F562C2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8790" y="531341"/>
            <a:ext cx="1959731" cy="961720"/>
          </a:xfrm>
          <a:prstGeom prst="rect">
            <a:avLst/>
          </a:prstGeom>
        </p:spPr>
      </p:pic>
      <p:pic>
        <p:nvPicPr>
          <p:cNvPr id="21" name="Picture 20">
            <a:extLst>
              <a:ext uri="{FF2B5EF4-FFF2-40B4-BE49-F238E27FC236}">
                <a16:creationId xmlns:a16="http://schemas.microsoft.com/office/drawing/2014/main" id="{42A9F792-5179-3832-4F47-AE0F7DA9141E}"/>
              </a:ext>
            </a:extLst>
          </p:cNvPr>
          <p:cNvPicPr>
            <a:picLocks noChangeAspect="1"/>
          </p:cNvPicPr>
          <p:nvPr/>
        </p:nvPicPr>
        <p:blipFill>
          <a:blip r:embed="rId6"/>
          <a:srcRect/>
          <a:stretch/>
        </p:blipFill>
        <p:spPr>
          <a:xfrm>
            <a:off x="488790" y="1973250"/>
            <a:ext cx="2819400" cy="480060"/>
          </a:xfrm>
          <a:prstGeom prst="rect">
            <a:avLst/>
          </a:prstGeom>
        </p:spPr>
      </p:pic>
      <p:sp>
        <p:nvSpPr>
          <p:cNvPr id="23" name="TextBox 22">
            <a:extLst>
              <a:ext uri="{FF2B5EF4-FFF2-40B4-BE49-F238E27FC236}">
                <a16:creationId xmlns:a16="http://schemas.microsoft.com/office/drawing/2014/main" id="{CC6AC3CC-2F1B-2F41-89EA-DBC016012F18}"/>
              </a:ext>
            </a:extLst>
          </p:cNvPr>
          <p:cNvSpPr txBox="1"/>
          <p:nvPr/>
        </p:nvSpPr>
        <p:spPr>
          <a:xfrm>
            <a:off x="4783068" y="359340"/>
            <a:ext cx="6508772" cy="1754326"/>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Inspiration Behind the Community-Led Suicide Prevention Project</a:t>
            </a:r>
          </a:p>
        </p:txBody>
      </p:sp>
    </p:spTree>
    <p:extLst>
      <p:ext uri="{BB962C8B-B14F-4D97-AF65-F5344CB8AC3E}">
        <p14:creationId xmlns:p14="http://schemas.microsoft.com/office/powerpoint/2010/main" val="122210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375BE9-AD21-B2EA-3629-DECA508CEEE9}"/>
              </a:ext>
            </a:extLst>
          </p:cNvPr>
          <p:cNvSpPr/>
          <p:nvPr/>
        </p:nvSpPr>
        <p:spPr>
          <a:xfrm>
            <a:off x="0" y="1438031"/>
            <a:ext cx="12192000" cy="5076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599" y="341741"/>
            <a:ext cx="10972800" cy="1170432"/>
          </a:xfrm>
        </p:spPr>
        <p:txBody>
          <a:bodyPr/>
          <a:lstStyle/>
          <a:p>
            <a:r>
              <a:rPr lang="en-US" sz="3000" dirty="0"/>
              <a:t>CLSP Helps Advance the </a:t>
            </a:r>
            <a:r>
              <a:rPr lang="en-US" sz="3000" i="1" dirty="0"/>
              <a:t>Transforming Communities</a:t>
            </a:r>
            <a:r>
              <a:rPr lang="en-US" sz="3000" dirty="0"/>
              <a:t> Report and CDC’s Suicide Prevention Resource for Action</a:t>
            </a:r>
          </a:p>
        </p:txBody>
      </p:sp>
      <p:sp>
        <p:nvSpPr>
          <p:cNvPr id="6" name="Slide Number Placeholder 5"/>
          <p:cNvSpPr>
            <a:spLocks noGrp="1"/>
          </p:cNvSpPr>
          <p:nvPr>
            <p:ph type="sldNum" sz="quarter" idx="12"/>
          </p:nvPr>
        </p:nvSpPr>
        <p:spPr/>
        <p:txBody>
          <a:bodyPr/>
          <a:lstStyle/>
          <a:p>
            <a:fld id="{CA49D0EE-DE7F-324B-A84C-F36708423CDB}" type="slidenum">
              <a:rPr lang="en-US" smtClean="0"/>
              <a:t>9</a:t>
            </a:fld>
            <a:endParaRPr lang="en-US"/>
          </a:p>
        </p:txBody>
      </p:sp>
      <p:sp>
        <p:nvSpPr>
          <p:cNvPr id="13" name="TextBox 12">
            <a:extLst>
              <a:ext uri="{FF2B5EF4-FFF2-40B4-BE49-F238E27FC236}">
                <a16:creationId xmlns:a16="http://schemas.microsoft.com/office/drawing/2014/main" id="{DD5B8958-F6ED-425F-97A0-4AFD03D53983}"/>
              </a:ext>
            </a:extLst>
          </p:cNvPr>
          <p:cNvSpPr txBox="1"/>
          <p:nvPr/>
        </p:nvSpPr>
        <p:spPr>
          <a:xfrm>
            <a:off x="2619632" y="4576660"/>
            <a:ext cx="7920681" cy="1173463"/>
          </a:xfrm>
          <a:prstGeom prst="rect">
            <a:avLst/>
          </a:prstGeom>
          <a:noFill/>
        </p:spPr>
        <p:txBody>
          <a:bodyPr wrap="square" rtlCol="0">
            <a:spAutoFit/>
          </a:bodyPr>
          <a:lstStyle/>
          <a:p>
            <a:pPr>
              <a:lnSpc>
                <a:spcPts val="2940"/>
              </a:lnSpc>
            </a:pPr>
            <a:r>
              <a:rPr lang="en-US" sz="1900" dirty="0">
                <a:latin typeface="Arial" panose="020B0604020202020204" pitchFamily="34" charset="0"/>
                <a:cs typeface="Arial" panose="020B0604020202020204" pitchFamily="34" charset="0"/>
              </a:rPr>
              <a:t>CLSP web-based toolkit is designed to help move from high-level recommendations to specific </a:t>
            </a:r>
            <a:r>
              <a:rPr lang="en-US" sz="1900" b="1" i="1" dirty="0">
                <a:latin typeface="Arial" panose="020B0604020202020204" pitchFamily="34" charset="0"/>
                <a:cs typeface="Arial" panose="020B0604020202020204" pitchFamily="34" charset="0"/>
              </a:rPr>
              <a:t>“how to” </a:t>
            </a:r>
            <a:r>
              <a:rPr lang="en-US" sz="1900" b="1" dirty="0">
                <a:latin typeface="Arial" panose="020B0604020202020204" pitchFamily="34" charset="0"/>
                <a:cs typeface="Arial" panose="020B0604020202020204" pitchFamily="34" charset="0"/>
              </a:rPr>
              <a:t>information and resources </a:t>
            </a:r>
            <a:br>
              <a:rPr lang="en-US" sz="1900" b="1"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that support </a:t>
            </a:r>
            <a:r>
              <a:rPr lang="en-US" sz="1900" b="1" i="1" dirty="0">
                <a:latin typeface="Arial" panose="020B0604020202020204" pitchFamily="34" charset="0"/>
                <a:cs typeface="Arial" panose="020B0604020202020204" pitchFamily="34" charset="0"/>
              </a:rPr>
              <a:t>real-world</a:t>
            </a:r>
            <a:r>
              <a:rPr lang="en-US" sz="1900" b="1" dirty="0">
                <a:latin typeface="Arial" panose="020B0604020202020204" pitchFamily="34" charset="0"/>
                <a:cs typeface="Arial" panose="020B0604020202020204" pitchFamily="34" charset="0"/>
              </a:rPr>
              <a:t> </a:t>
            </a:r>
            <a:r>
              <a:rPr lang="en-US" sz="1900" b="1" i="1" dirty="0">
                <a:latin typeface="Arial" panose="020B0604020202020204" pitchFamily="34" charset="0"/>
                <a:cs typeface="Arial" panose="020B0604020202020204" pitchFamily="34" charset="0"/>
              </a:rPr>
              <a:t>practice</a:t>
            </a:r>
            <a:r>
              <a:rPr lang="en-US" sz="1900" b="1" dirty="0">
                <a:latin typeface="Arial" panose="020B0604020202020204" pitchFamily="34" charset="0"/>
                <a:cs typeface="Arial" panose="020B0604020202020204" pitchFamily="34" charset="0"/>
              </a:rPr>
              <a:t>.</a:t>
            </a:r>
          </a:p>
        </p:txBody>
      </p:sp>
      <p:graphicFrame>
        <p:nvGraphicFramePr>
          <p:cNvPr id="14" name="Diagram 13">
            <a:extLst>
              <a:ext uri="{FF2B5EF4-FFF2-40B4-BE49-F238E27FC236}">
                <a16:creationId xmlns:a16="http://schemas.microsoft.com/office/drawing/2014/main" id="{547C1AC8-533B-4B09-B1CE-C948AC126A0C}"/>
              </a:ext>
            </a:extLst>
          </p:cNvPr>
          <p:cNvGraphicFramePr/>
          <p:nvPr>
            <p:extLst>
              <p:ext uri="{D42A27DB-BD31-4B8C-83A1-F6EECF244321}">
                <p14:modId xmlns:p14="http://schemas.microsoft.com/office/powerpoint/2010/main" val="2913909726"/>
              </p:ext>
            </p:extLst>
          </p:nvPr>
        </p:nvGraphicFramePr>
        <p:xfrm>
          <a:off x="2199167" y="1302234"/>
          <a:ext cx="7793664" cy="3700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Footer Placeholder 6">
            <a:extLst>
              <a:ext uri="{FF2B5EF4-FFF2-40B4-BE49-F238E27FC236}">
                <a16:creationId xmlns:a16="http://schemas.microsoft.com/office/drawing/2014/main" id="{13790C56-007A-8495-390B-08BF08DAB76F}"/>
              </a:ext>
            </a:extLst>
          </p:cNvPr>
          <p:cNvSpPr>
            <a:spLocks noGrp="1"/>
          </p:cNvSpPr>
          <p:nvPr>
            <p:ph type="ftr" sz="quarter" idx="3"/>
          </p:nvPr>
        </p:nvSpPr>
        <p:spPr>
          <a:xfrm>
            <a:off x="0" y="6510266"/>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schemeClr val="bg1">
                    <a:alpha val="80000"/>
                  </a:schemeClr>
                </a:solidFill>
                <a:effectLst/>
                <a:uLnTx/>
                <a:uFillTx/>
                <a:latin typeface="Calibri"/>
                <a:ea typeface="+mn-ea"/>
                <a:cs typeface="Arial" panose="020B0604020202020204" pitchFamily="34" charset="0"/>
              </a:rPr>
              <a:t>Community-Led Suicide Prevention: A New Tool | edc.org</a:t>
            </a:r>
            <a:endParaRPr kumimoji="0" lang="en-US" sz="1000" b="0" i="0" u="none" strike="noStrike" kern="1200" cap="none" spc="0" normalizeH="0" baseline="0" noProof="0" dirty="0">
              <a:ln>
                <a:noFill/>
              </a:ln>
              <a:solidFill>
                <a:schemeClr val="bg1">
                  <a:alpha val="80000"/>
                </a:schemeClr>
              </a:solidFill>
              <a:effectLst/>
              <a:uLnTx/>
              <a:uFillTx/>
              <a:latin typeface="Calibri"/>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4CB9A6-23FC-0B6C-8E38-B589E53F05D2}"/>
              </a:ext>
            </a:extLst>
          </p:cNvPr>
          <p:cNvCxnSpPr>
            <a:cxnSpLocks/>
          </p:cNvCxnSpPr>
          <p:nvPr/>
        </p:nvCxnSpPr>
        <p:spPr>
          <a:xfrm>
            <a:off x="2298357" y="4695568"/>
            <a:ext cx="0" cy="963827"/>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533336"/>
      </p:ext>
    </p:extLst>
  </p:cSld>
  <p:clrMapOvr>
    <a:masterClrMapping/>
  </p:clrMapOvr>
</p:sld>
</file>

<file path=ppt/theme/theme1.xml><?xml version="1.0" encoding="utf-8"?>
<a:theme xmlns:a="http://schemas.openxmlformats.org/drawingml/2006/main" name="Office Theme">
  <a:themeElements>
    <a:clrScheme name="EDC">
      <a:dk1>
        <a:srgbClr val="1C2532"/>
      </a:dk1>
      <a:lt1>
        <a:srgbClr val="FFFFFF"/>
      </a:lt1>
      <a:dk2>
        <a:srgbClr val="2A3C4E"/>
      </a:dk2>
      <a:lt2>
        <a:srgbClr val="F2F2F2"/>
      </a:lt2>
      <a:accent1>
        <a:srgbClr val="37AFD5"/>
      </a:accent1>
      <a:accent2>
        <a:srgbClr val="FFB500"/>
      </a:accent2>
      <a:accent3>
        <a:srgbClr val="CB1F54"/>
      </a:accent3>
      <a:accent4>
        <a:srgbClr val="2A3C4E"/>
      </a:accent4>
      <a:accent5>
        <a:srgbClr val="777777"/>
      </a:accent5>
      <a:accent6>
        <a:srgbClr val="000000"/>
      </a:accent6>
      <a:hlink>
        <a:srgbClr val="2CB1DC"/>
      </a:hlink>
      <a:folHlink>
        <a:srgbClr val="3AB6D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DC">
      <a:dk1>
        <a:srgbClr val="1C2532"/>
      </a:dk1>
      <a:lt1>
        <a:srgbClr val="FFFFFF"/>
      </a:lt1>
      <a:dk2>
        <a:srgbClr val="2A3C4E"/>
      </a:dk2>
      <a:lt2>
        <a:srgbClr val="F2F2F2"/>
      </a:lt2>
      <a:accent1>
        <a:srgbClr val="37AFD5"/>
      </a:accent1>
      <a:accent2>
        <a:srgbClr val="FFB500"/>
      </a:accent2>
      <a:accent3>
        <a:srgbClr val="CB1F54"/>
      </a:accent3>
      <a:accent4>
        <a:srgbClr val="2A3C4E"/>
      </a:accent4>
      <a:accent5>
        <a:srgbClr val="777777"/>
      </a:accent5>
      <a:accent6>
        <a:srgbClr val="000000"/>
      </a:accent6>
      <a:hlink>
        <a:srgbClr val="2CB1DC"/>
      </a:hlink>
      <a:folHlink>
        <a:srgbClr val="3AB6D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e62ece0120f4227862c2a3176de9de5 xmlns="93f7a377-a8db-44ff-a201-0dc3d11d5884">
      <Terms xmlns="http://schemas.microsoft.com/office/infopath/2007/PartnerControls"/>
    </de62ece0120f4227862c2a3176de9de5>
    <TaxCatchAll xmlns="93f7a377-a8db-44ff-a201-0dc3d11d5884">
      <Value>50</Value>
      <Value>30</Value>
      <Value>29</Value>
      <Value>419</Value>
      <Value>24</Value>
      <Value>396</Value>
      <Value>4</Value>
      <Value>209</Value>
    </TaxCatchAll>
    <Target_x0020_Audiences xmlns="ef4ad05e-b0dd-4a50-9df2-5eb9afa18ece" xsi:nil="true"/>
    <i1ee5e4c2c5a4dd39c3608da576f3a0c xmlns="93f7a377-a8db-44ff-a201-0dc3d11d5884">
      <Terms xmlns="http://schemas.microsoft.com/office/infopath/2007/PartnerControls"/>
    </i1ee5e4c2c5a4dd39c3608da576f3a0c>
    <eaee1caeeea945a49433a21a47ac2969 xmlns="93f7a377-a8db-44ff-a201-0dc3d11d5884">
      <Terms xmlns="http://schemas.microsoft.com/office/infopath/2007/PartnerControls">
        <TermInfo xmlns="http://schemas.microsoft.com/office/infopath/2007/PartnerControls">
          <TermName xmlns="http://schemas.microsoft.com/office/infopath/2007/PartnerControls">Design and Editing</TermName>
          <TermId xmlns="http://schemas.microsoft.com/office/infopath/2007/PartnerControls">18e5b292-7c1f-4ad0-a1a8-1d15d56a2b47</TermId>
        </TermInfo>
        <TermInfo xmlns="http://schemas.microsoft.com/office/infopath/2007/PartnerControls">
          <TermName xmlns="http://schemas.microsoft.com/office/infopath/2007/PartnerControls">Design Templates ＆ Assets</TermName>
          <TermId xmlns="http://schemas.microsoft.com/office/infopath/2007/PartnerControls">a40920f3-fb1b-4c03-82c4-a56d10379fee</TermId>
        </TermInfo>
        <TermInfo xmlns="http://schemas.microsoft.com/office/infopath/2007/PartnerControls">
          <TermName xmlns="http://schemas.microsoft.com/office/infopath/2007/PartnerControls">Brand</TermName>
          <TermId xmlns="http://schemas.microsoft.com/office/infopath/2007/PartnerControls">f9168f07-99f1-491a-bf82-6dd2ed9770fb</TermId>
        </TermInfo>
        <TermInfo xmlns="http://schemas.microsoft.com/office/infopath/2007/PartnerControls">
          <TermName xmlns="http://schemas.microsoft.com/office/infopath/2007/PartnerControls">Communications</TermName>
          <TermId xmlns="http://schemas.microsoft.com/office/infopath/2007/PartnerControls">f0daa1eb-60d6-4b0d-a190-6379b1a4458d</TermId>
        </TermInfo>
      </Terms>
    </eaee1caeeea945a49433a21a47ac2969>
    <g2bd22b6d22748008731ca4b93f15574 xmlns="93f7a377-a8db-44ff-a201-0dc3d11d5884">
      <Terms xmlns="http://schemas.microsoft.com/office/infopath/2007/PartnerControls"/>
    </g2bd22b6d22748008731ca4b93f15574>
    <EDC_Description xmlns="93f7a377-a8db-44ff-a201-0dc3d11d5884">EDC-branded PowerPoint template with customizable slides, including EDC At-a-Glance, domestic and international maps, and an org chart, as well as a variety of icons.</EDC_Description>
    <ConfigNotes xmlns="http://schemas.microsoft.com/sharepoint/v3" xsi:nil="true"/>
    <p8d6a7cfc6834c29a4e60f6430030c6a xmlns="93f7a377-a8db-44ff-a201-0dc3d11d5884">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229a1282-2ddd-4fc7-a22b-d1b4e81ec193</TermId>
        </TermInfo>
      </Terms>
    </p8d6a7cfc6834c29a4e60f6430030c6a>
    <g660b36d33ac4912865787a0d025a0af xmlns="93f7a377-a8db-44ff-a201-0dc3d11d5884">
      <Terms xmlns="http://schemas.microsoft.com/office/infopath/2007/PartnerControls"/>
    </g660b36d33ac4912865787a0d025a0af>
    <EDC_x0020_Department_x0020_Contact xmlns="93f7a377-a8db-44ff-a201-0dc3d11d5884">
      <UserInfo>
        <DisplayName>i:0#.f|membership|jroscoe@edc.org,#i:0#.f|membership|jroscoe@edc.org,#JRoscoe@edc.org,#JRoscoe@edc.org,#Roscoe, Jennifer,#,#AF/IT/DIGITAL,#Director, Digital Design Group</DisplayName>
        <AccountId>58</AccountId>
        <AccountType/>
      </UserInfo>
    </EDC_x0020_Department_x0020_Contact>
    <EdcIsArchive xmlns="93f7a377-a8db-44ff-a201-0dc3d11d5884">false</EdcIsArchive>
    <m80ed0c7c3414e1993c3d2d0faaf64b3 xmlns="93f7a377-a8db-44ff-a201-0dc3d11d5884">
      <Terms xmlns="http://schemas.microsoft.com/office/infopath/2007/PartnerControls"/>
    </m80ed0c7c3414e1993c3d2d0faaf64b3>
    <g43bf14e4dbf48d3945ba404bdde00b0 xmlns="93f7a377-a8db-44ff-a201-0dc3d11d5884">
      <Terms xmlns="http://schemas.microsoft.com/office/infopath/2007/PartnerControls">
        <TermInfo xmlns="http://schemas.microsoft.com/office/infopath/2007/PartnerControls">
          <TermName xmlns="http://schemas.microsoft.com/office/infopath/2007/PartnerControls">IT</TermName>
          <TermId xmlns="http://schemas.microsoft.com/office/infopath/2007/PartnerControls">865a0f5f-ff48-44c2-8dfb-bf11de58b3ff</TermId>
        </TermInfo>
        <TermInfo xmlns="http://schemas.microsoft.com/office/infopath/2007/PartnerControls">
          <TermName xmlns="http://schemas.microsoft.com/office/infopath/2007/PartnerControls">Communications</TermName>
          <TermId xmlns="http://schemas.microsoft.com/office/infopath/2007/PartnerControls">032077a2-f644-4d8b-bb3a-aa71ac3f8f6b</TermId>
        </TermInfo>
      </Terms>
    </g43bf14e4dbf48d3945ba404bdde00b0>
    <TaxKeywordTaxHTField xmlns="93f7a377-a8db-44ff-a201-0dc3d11d5884">
      <Terms xmlns="http://schemas.microsoft.com/office/infopath/2007/PartnerControls"/>
    </TaxKeywordTaxHTField>
    <aff8c682e3134394b88a46c0d86683ed xmlns="93f7a377-a8db-44ff-a201-0dc3d11d5884">
      <Terms xmlns="http://schemas.microsoft.com/office/infopath/2007/PartnerControls">
        <TermInfo xmlns="http://schemas.microsoft.com/office/infopath/2007/PartnerControls">
          <TermName xmlns="http://schemas.microsoft.com/office/infopath/2007/PartnerControls">All EDC</TermName>
          <TermId xmlns="http://schemas.microsoft.com/office/infopath/2007/PartnerControls">6ea81371-5124-46ba-b161-834a2d9990a1</TermId>
        </TermInfo>
      </Terms>
    </aff8c682e3134394b88a46c0d86683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EDC Document Library Content Type" ma:contentTypeID="0x010100103A17FDCA83F84D8BB372A2909810980100E2D8BBADDD7A5A4799757476BAB09B78" ma:contentTypeVersion="14" ma:contentTypeDescription="" ma:contentTypeScope="" ma:versionID="1602c3531b04789f9dbdf1ba94bfcb88">
  <xsd:schema xmlns:xsd="http://www.w3.org/2001/XMLSchema" xmlns:xs="http://www.w3.org/2001/XMLSchema" xmlns:p="http://schemas.microsoft.com/office/2006/metadata/properties" xmlns:ns1="http://schemas.microsoft.com/sharepoint/v3" xmlns:ns2="93f7a377-a8db-44ff-a201-0dc3d11d5884" xmlns:ns3="ef4ad05e-b0dd-4a50-9df2-5eb9afa18ece" xmlns:ns4="89c3800b-2c28-4f30-a59f-64f1e14e54bf" targetNamespace="http://schemas.microsoft.com/office/2006/metadata/properties" ma:root="true" ma:fieldsID="d0b9fc14c04bc349e1f49cbed2d5e33a" ns1:_="" ns2:_="" ns3:_="" ns4:_="">
    <xsd:import namespace="http://schemas.microsoft.com/sharepoint/v3"/>
    <xsd:import namespace="93f7a377-a8db-44ff-a201-0dc3d11d5884"/>
    <xsd:import namespace="ef4ad05e-b0dd-4a50-9df2-5eb9afa18ece"/>
    <xsd:import namespace="89c3800b-2c28-4f30-a59f-64f1e14e54bf"/>
    <xsd:element name="properties">
      <xsd:complexType>
        <xsd:sequence>
          <xsd:element name="documentManagement">
            <xsd:complexType>
              <xsd:all>
                <xsd:element ref="ns2:EDC_x0020_Department_x0020_Contact" minOccurs="0"/>
                <xsd:element ref="ns2:EDC_Description" minOccurs="0"/>
                <xsd:element ref="ns2:EdcIsArchive" minOccurs="0"/>
                <xsd:element ref="ns1:ConfigNotes" minOccurs="0"/>
                <xsd:element ref="ns1:LikesCount" minOccurs="0"/>
                <xsd:element ref="ns1:RatingCount" minOccurs="0"/>
                <xsd:element ref="ns1:AverageRating" minOccurs="0"/>
                <xsd:element ref="ns2:aff8c682e3134394b88a46c0d86683ed" minOccurs="0"/>
                <xsd:element ref="ns2:p8d6a7cfc6834c29a4e60f6430030c6a" minOccurs="0"/>
                <xsd:element ref="ns2:eaee1caeeea945a49433a21a47ac2969" minOccurs="0"/>
                <xsd:element ref="ns2:m80ed0c7c3414e1993c3d2d0faaf64b3" minOccurs="0"/>
                <xsd:element ref="ns2:TaxCatchAll" minOccurs="0"/>
                <xsd:element ref="ns2:TaxCatchAllLabel" minOccurs="0"/>
                <xsd:element ref="ns2:g43bf14e4dbf48d3945ba404bdde00b0" minOccurs="0"/>
                <xsd:element ref="ns2:de62ece0120f4227862c2a3176de9de5" minOccurs="0"/>
                <xsd:element ref="ns2:g660b36d33ac4912865787a0d025a0af" minOccurs="0"/>
                <xsd:element ref="ns3:Target_x0020_Audiences" minOccurs="0"/>
                <xsd:element ref="ns2:TaxKeywordTaxHTField" minOccurs="0"/>
                <xsd:element ref="ns2:g2bd22b6d22748008731ca4b93f15574" minOccurs="0"/>
                <xsd:element ref="ns2:i1ee5e4c2c5a4dd39c3608da576f3a0c"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figNotes" ma:index="14" nillable="true" ma:displayName="Notes" ma:internalName="EdcNotes">
      <xsd:simpleType>
        <xsd:restriction base="dms:Note">
          <xsd:maxLength value="255"/>
        </xsd:restriction>
      </xsd:simpleType>
    </xsd:element>
    <xsd:element name="LikesCount" ma:index="15" nillable="true" ma:displayName="Number of Likes" ma:internalName="LikesCount">
      <xsd:simpleType>
        <xsd:restriction base="dms:Unknown"/>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AverageRating" ma:index="17" nillable="true" ma:displayName="Rating (0-5)" ma:decimals="2" ma:description="Average value of all the ratings that have been submitted" ma:internalName="AverageRating"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3f7a377-a8db-44ff-a201-0dc3d11d5884" elementFormDefault="qualified">
    <xsd:import namespace="http://schemas.microsoft.com/office/2006/documentManagement/types"/>
    <xsd:import namespace="http://schemas.microsoft.com/office/infopath/2007/PartnerControls"/>
    <xsd:element name="EDC_x0020_Department_x0020_Contact" ma:index="4" nillable="true" ma:displayName="EDC Department Contact" ma:list="UserInfo" ma:SearchPeopleOnly="false" ma:SharePointGroup="0" ma:internalName="EDC_x0020_Department_x0020_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C_Description" ma:index="10" nillable="true" ma:displayName="EDC_Description" ma:internalName="EDC_Description">
      <xsd:simpleType>
        <xsd:restriction base="dms:Note">
          <xsd:maxLength value="255"/>
        </xsd:restriction>
      </xsd:simpleType>
    </xsd:element>
    <xsd:element name="EdcIsArchive" ma:index="13" nillable="true" ma:displayName="Is Archive" ma:default="0" ma:internalName="EdcIsArchive">
      <xsd:simpleType>
        <xsd:restriction base="dms:Boolean"/>
      </xsd:simpleType>
    </xsd:element>
    <xsd:element name="aff8c682e3134394b88a46c0d86683ed" ma:index="18" nillable="true" ma:taxonomy="true" ma:internalName="aff8c682e3134394b88a46c0d86683ed" ma:taxonomyFieldName="EDC_x0020_Reach_x002F_Audience" ma:displayName="EDC Reach/Audience" ma:default="" ma:fieldId="{aff8c682-e313-4394-b88a-46c0d86683ed}" ma:taxonomyMulti="true" ma:sspId="b1469612-62a0-4c26-bdab-2d2e22556af9" ma:termSetId="1d683ebf-698d-4b3b-aced-526444ab4b18" ma:anchorId="00000000-0000-0000-0000-000000000000" ma:open="false" ma:isKeyword="false">
      <xsd:complexType>
        <xsd:sequence>
          <xsd:element ref="pc:Terms" minOccurs="0" maxOccurs="1"/>
        </xsd:sequence>
      </xsd:complexType>
    </xsd:element>
    <xsd:element name="p8d6a7cfc6834c29a4e60f6430030c6a" ma:index="20" nillable="true" ma:taxonomy="true" ma:internalName="p8d6a7cfc6834c29a4e60f6430030c6a" ma:taxonomyFieldName="EDC_x0020_Resource_x0020_Type" ma:displayName="EDC Resource Type" ma:default="" ma:fieldId="{98d6a7cf-c683-4c29-a4e6-0f6430030c6a}" ma:taxonomyMulti="true" ma:sspId="b1469612-62a0-4c26-bdab-2d2e22556af9" ma:termSetId="d389a1b4-d05d-42f4-9d0e-e3ccc6fa433b" ma:anchorId="00000000-0000-0000-0000-000000000000" ma:open="false" ma:isKeyword="false">
      <xsd:complexType>
        <xsd:sequence>
          <xsd:element ref="pc:Terms" minOccurs="0" maxOccurs="1"/>
        </xsd:sequence>
      </xsd:complexType>
    </xsd:element>
    <xsd:element name="eaee1caeeea945a49433a21a47ac2969" ma:index="21" ma:taxonomy="true" ma:internalName="eaee1caeeea945a49433a21a47ac2969" ma:taxonomyFieldName="EDC_x0020_Task" ma:displayName="EDC Task" ma:readOnly="false" ma:default="" ma:fieldId="{eaee1cae-eea9-45a4-9433-a21a47ac2969}" ma:taxonomyMulti="true" ma:sspId="b1469612-62a0-4c26-bdab-2d2e22556af9" ma:termSetId="6a6a5790-94db-48ea-9b8b-d9cd686b3479" ma:anchorId="00000000-0000-0000-0000-000000000000" ma:open="false" ma:isKeyword="false">
      <xsd:complexType>
        <xsd:sequence>
          <xsd:element ref="pc:Terms" minOccurs="0" maxOccurs="1"/>
        </xsd:sequence>
      </xsd:complexType>
    </xsd:element>
    <xsd:element name="m80ed0c7c3414e1993c3d2d0faaf64b3" ma:index="22" nillable="true" ma:taxonomy="true" ma:internalName="m80ed0c7c3414e1993c3d2d0faaf64b3" ma:taxonomyFieldName="EDC_x0020_Tags" ma:displayName="EDC Tags" ma:default="" ma:fieldId="{680ed0c7-c341-4e19-93c3-d2d0faaf64b3}" ma:taxonomyMulti="true" ma:sspId="b1469612-62a0-4c26-bdab-2d2e22556af9" ma:termSetId="5d0b3ad7-9ec9-4bc3-b25c-0216f5ef4818" ma:anchorId="00000000-0000-0000-0000-000000000000" ma:open="false" ma:isKeyword="false">
      <xsd:complexType>
        <xsd:sequence>
          <xsd:element ref="pc:Terms" minOccurs="0" maxOccurs="1"/>
        </xsd:sequence>
      </xsd:complexType>
    </xsd:element>
    <xsd:element name="TaxCatchAll" ma:index="23" nillable="true" ma:displayName="Taxonomy Catch All Column" ma:description="" ma:hidden="true" ma:list="{87d93989-810f-4e2f-8e4c-3502132ce631}" ma:internalName="TaxCatchAll" ma:showField="CatchAllData"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description="" ma:hidden="true" ma:list="{87d93989-810f-4e2f-8e4c-3502132ce631}" ma:internalName="TaxCatchAllLabel" ma:readOnly="true" ma:showField="CatchAllDataLabel"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g43bf14e4dbf48d3945ba404bdde00b0" ma:index="25" ma:taxonomy="true" ma:internalName="g43bf14e4dbf48d3945ba404bdde00b0" ma:taxonomyFieldName="EDC_x0020_Department" ma:displayName="EDC Department" ma:readOnly="false" ma:default="" ma:fieldId="{043bf14e-4dbf-48d3-945b-a404bdde00b0}" ma:taxonomyMulti="true" ma:sspId="b1469612-62a0-4c26-bdab-2d2e22556af9" ma:termSetId="a3c68ba8-ef0d-4d54-bfe5-e06967d22334" ma:anchorId="00000000-0000-0000-0000-000000000000" ma:open="false" ma:isKeyword="false">
      <xsd:complexType>
        <xsd:sequence>
          <xsd:element ref="pc:Terms" minOccurs="0" maxOccurs="1"/>
        </xsd:sequence>
      </xsd:complexType>
    </xsd:element>
    <xsd:element name="de62ece0120f4227862c2a3176de9de5" ma:index="28" nillable="true" ma:taxonomy="true" ma:internalName="de62ece0120f4227862c2a3176de9de5" ma:taxonomyFieldName="EDC_x0020_Categories" ma:displayName="EDC Categories" ma:default="" ma:fieldId="{de62ece0-120f-4227-862c-2a3176de9de5}" ma:taxonomyMulti="true" ma:sspId="b1469612-62a0-4c26-bdab-2d2e22556af9" ma:termSetId="529b890a-4550-4314-be3f-9b58f49c3d6f" ma:anchorId="00000000-0000-0000-0000-000000000000" ma:open="false" ma:isKeyword="false">
      <xsd:complexType>
        <xsd:sequence>
          <xsd:element ref="pc:Terms" minOccurs="0" maxOccurs="1"/>
        </xsd:sequence>
      </xsd:complexType>
    </xsd:element>
    <xsd:element name="g660b36d33ac4912865787a0d025a0af" ma:index="30" nillable="true" ma:taxonomy="true" ma:internalName="g660b36d33ac4912865787a0d025a0af" ma:taxonomyFieldName="EDC_x0020_Cross_x0020_Tags" ma:displayName="EDC Cross Tags" ma:default="" ma:fieldId="{0660b36d-33ac-4912-8657-87a0d025a0af}" ma:taxonomyMulti="true" ma:sspId="b1469612-62a0-4c26-bdab-2d2e22556af9" ma:termSetId="b610357e-30a3-4a7e-869a-3e73f14a76c3" ma:anchorId="00000000-0000-0000-0000-000000000000" ma:open="false" ma:isKeyword="false">
      <xsd:complexType>
        <xsd:sequence>
          <xsd:element ref="pc:Terms" minOccurs="0" maxOccurs="1"/>
        </xsd:sequence>
      </xsd:complexType>
    </xsd:element>
    <xsd:element name="TaxKeywordTaxHTField" ma:index="33" nillable="true" ma:taxonomy="true" ma:internalName="TaxKeywordTaxHTField" ma:taxonomyFieldName="TaxKeyword" ma:displayName="Enterprise Keywords" ma:fieldId="{23f27201-bee3-471e-b2e7-b64fd8b7ca38}" ma:taxonomyMulti="true" ma:sspId="b1469612-62a0-4c26-bdab-2d2e22556af9" ma:termSetId="00000000-0000-0000-0000-000000000000" ma:anchorId="00000000-0000-0000-0000-000000000000" ma:open="true" ma:isKeyword="true">
      <xsd:complexType>
        <xsd:sequence>
          <xsd:element ref="pc:Terms" minOccurs="0" maxOccurs="1"/>
        </xsd:sequence>
      </xsd:complexType>
    </xsd:element>
    <xsd:element name="g2bd22b6d22748008731ca4b93f15574" ma:index="34" nillable="true" ma:taxonomy="true" ma:internalName="g2bd22b6d22748008731ca4b93f15574" ma:taxonomyFieldName="EDC_x0020_Display_x0020_Order" ma:displayName="EDC Display Order" ma:default="" ma:fieldId="{02bd22b6-d227-4800-8731-ca4b93f15574}" ma:sspId="b1469612-62a0-4c26-bdab-2d2e22556af9" ma:termSetId="529b890a-4550-4314-be3f-9b58f49c3d6f" ma:anchorId="06754044-572a-4b4e-8a96-349fbc44b2af" ma:open="false" ma:isKeyword="false">
      <xsd:complexType>
        <xsd:sequence>
          <xsd:element ref="pc:Terms" minOccurs="0" maxOccurs="1"/>
        </xsd:sequence>
      </xsd:complexType>
    </xsd:element>
    <xsd:element name="i1ee5e4c2c5a4dd39c3608da576f3a0c" ma:index="36" nillable="true" ma:taxonomy="true" ma:internalName="i1ee5e4c2c5a4dd39c3608da576f3a0c" ma:taxonomyFieldName="EDC_x0020_VU_x0020_Courses" ma:displayName="EDC VU Courses" ma:default="" ma:fieldId="{21ee5e4c-2c5a-4dd3-9c36-08da576f3a0c}" ma:sspId="b1469612-62a0-4c26-bdab-2d2e22556af9" ma:termSetId="17320324-8332-4aed-bd81-8f517ac317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4ad05e-b0dd-4a50-9df2-5eb9afa18ece" elementFormDefault="qualified">
    <xsd:import namespace="http://schemas.microsoft.com/office/2006/documentManagement/types"/>
    <xsd:import namespace="http://schemas.microsoft.com/office/infopath/2007/PartnerControls"/>
    <xsd:element name="Target_x0020_Audiences" ma:index="31" nillable="true" ma:displayName="Target Audiences" ma:internalName="Target_x0020_Audience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c3800b-2c28-4f30-a59f-64f1e14e54bf" elementFormDefault="qualified">
    <xsd:import namespace="http://schemas.microsoft.com/office/2006/documentManagement/types"/>
    <xsd:import namespace="http://schemas.microsoft.com/office/infopath/2007/PartnerControls"/>
    <xsd:element name="MediaServiceMetadata" ma:index="39" nillable="true" ma:displayName="MediaServiceMetadata" ma:description="" ma:hidden="true" ma:internalName="MediaServiceMetadata" ma:readOnly="true">
      <xsd:simpleType>
        <xsd:restriction base="dms:Note"/>
      </xsd:simpleType>
    </xsd:element>
    <xsd:element name="MediaServiceFastMetadata" ma:index="40"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69EE63-E543-472C-80B2-CEBDAB4D86DA}">
  <ds:schemaRef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89c3800b-2c28-4f30-a59f-64f1e14e54bf"/>
    <ds:schemaRef ds:uri="http://schemas.microsoft.com/sharepoint/v3"/>
    <ds:schemaRef ds:uri="http://www.w3.org/XML/1998/namespace"/>
    <ds:schemaRef ds:uri="http://schemas.openxmlformats.org/package/2006/metadata/core-properties"/>
    <ds:schemaRef ds:uri="ef4ad05e-b0dd-4a50-9df2-5eb9afa18ece"/>
    <ds:schemaRef ds:uri="93f7a377-a8db-44ff-a201-0dc3d11d5884"/>
    <ds:schemaRef ds:uri="http://schemas.microsoft.com/office/2006/metadata/properties"/>
  </ds:schemaRefs>
</ds:datastoreItem>
</file>

<file path=customXml/itemProps2.xml><?xml version="1.0" encoding="utf-8"?>
<ds:datastoreItem xmlns:ds="http://schemas.openxmlformats.org/officeDocument/2006/customXml" ds:itemID="{ED9DC17D-AF40-4358-83FE-323DD3A222DF}">
  <ds:schemaRefs>
    <ds:schemaRef ds:uri="http://schemas.microsoft.com/sharepoint/v3/contenttype/forms"/>
  </ds:schemaRefs>
</ds:datastoreItem>
</file>

<file path=customXml/itemProps3.xml><?xml version="1.0" encoding="utf-8"?>
<ds:datastoreItem xmlns:ds="http://schemas.openxmlformats.org/officeDocument/2006/customXml" ds:itemID="{46467FB7-6F9F-4F9B-A669-16DE1B01EFBC}">
  <ds:schemaRefs>
    <ds:schemaRef ds:uri="http://schemas.microsoft.com/office/2006/metadata/customXsn"/>
  </ds:schemaRefs>
</ds:datastoreItem>
</file>

<file path=customXml/itemProps4.xml><?xml version="1.0" encoding="utf-8"?>
<ds:datastoreItem xmlns:ds="http://schemas.openxmlformats.org/officeDocument/2006/customXml" ds:itemID="{7BC622BF-053B-4528-8AA1-F9B2B078A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f7a377-a8db-44ff-a201-0dc3d11d5884"/>
    <ds:schemaRef ds:uri="ef4ad05e-b0dd-4a50-9df2-5eb9afa18ece"/>
    <ds:schemaRef ds:uri="89c3800b-2c28-4f30-a59f-64f1e14e5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10604</TotalTime>
  <Words>4453</Words>
  <Application>Microsoft Office PowerPoint</Application>
  <PresentationFormat>Widescreen</PresentationFormat>
  <Paragraphs>390</Paragraphs>
  <Slides>36</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Myriad Pro</vt:lpstr>
      <vt:lpstr>Segoe UI</vt:lpstr>
      <vt:lpstr>Wingdings</vt:lpstr>
      <vt:lpstr>Office Theme</vt:lpstr>
      <vt:lpstr>1_Office Theme</vt:lpstr>
      <vt:lpstr>Community-Led  Suicide Prevention:</vt:lpstr>
      <vt:lpstr>Thank You to Community-Led Suicide Prevention (CLSP) Toolkit Funders!</vt:lpstr>
      <vt:lpstr>PowerPoint Presentation</vt:lpstr>
      <vt:lpstr>CLSP Creators:</vt:lpstr>
      <vt:lpstr>PowerPoint Presentation</vt:lpstr>
      <vt:lpstr>PowerPoint Presentation</vt:lpstr>
      <vt:lpstr>PowerPoint Presentation</vt:lpstr>
      <vt:lpstr>PowerPoint Presentation</vt:lpstr>
      <vt:lpstr>CLSP Helps Advance the Transforming Communities Report and CDC’s Suicide Prevention Resource for Action</vt:lpstr>
      <vt:lpstr>PowerPoint Presentation</vt:lpstr>
      <vt:lpstr>7 Key Elements for Comprehensive  Community-Led Suicide Prevention</vt:lpstr>
      <vt:lpstr>Community-Led Suicide Prevention </vt:lpstr>
      <vt:lpstr>Community-Led Suicide Prevention </vt:lpstr>
      <vt:lpstr>Community-Led Suicide Prevention </vt:lpstr>
      <vt:lpstr>Community-Led Suicide Prevention </vt:lpstr>
      <vt:lpstr>PowerPoint Presentation</vt:lpstr>
      <vt:lpstr>The CLSP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Community-Led Suicide Prevention Web-Based Toolkit</vt:lpstr>
      <vt:lpstr>CLSP Tools</vt:lpstr>
      <vt:lpstr>Community-Led Suicide Prevention Web-Based Toolkit</vt:lpstr>
      <vt:lpstr>PowerPoint Presentation</vt:lpstr>
      <vt:lpstr>PowerPoint Presentation</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EDC MS PowerPoint Template</dc:title>
  <dc:creator>Microsoft Office User</dc:creator>
  <cp:keywords/>
  <cp:lastModifiedBy>Hite-Jones, Shawna D</cp:lastModifiedBy>
  <cp:revision>881</cp:revision>
  <cp:lastPrinted>2022-12-13T18:03:36Z</cp:lastPrinted>
  <dcterms:created xsi:type="dcterms:W3CDTF">2017-01-11T16:01:19Z</dcterms:created>
  <dcterms:modified xsi:type="dcterms:W3CDTF">2022-12-16T18:49:21Z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0x010100103A17FDCA83F84D8BB372A2909810980100E2D8BBADDD7A5A4799757476BAB09B78</vt:lpwstr>
  </property>
  <property fmtid="{D5CDD505-2E9C-101B-9397-08002B2CF9AE}" pid="3" name="EDC Categories">
    <vt:lpwstr/>
  </property>
  <property fmtid="{D5CDD505-2E9C-101B-9397-08002B2CF9AE}" pid="4" name="TaxKeyword">
    <vt:lpwstr/>
  </property>
  <property fmtid="{D5CDD505-2E9C-101B-9397-08002B2CF9AE}" pid="5" name="EDC Task">
    <vt:lpwstr>30;#Design and Editing|18e5b292-7c1f-4ad0-a1a8-1d15d56a2b47;#396;#Design Templates ＆ Assets|a40920f3-fb1b-4c03-82c4-a56d10379fee;#50;#Brand|f9168f07-99f1-491a-bf82-6dd2ed9770fb;#24;#Communications|f0daa1eb-60d6-4b0d-a190-6379b1a4458d</vt:lpwstr>
  </property>
  <property fmtid="{D5CDD505-2E9C-101B-9397-08002B2CF9AE}" pid="6" name="EDC VU Courses">
    <vt:lpwstr/>
  </property>
  <property fmtid="{D5CDD505-2E9C-101B-9397-08002B2CF9AE}" pid="7" name="EDC Display Order">
    <vt:lpwstr/>
  </property>
  <property fmtid="{D5CDD505-2E9C-101B-9397-08002B2CF9AE}" pid="8" name="EDC Department">
    <vt:lpwstr>29;#IT|865a0f5f-ff48-44c2-8dfb-bf11de58b3ff;#419;#Communications|032077a2-f644-4d8b-bb3a-aa71ac3f8f6b</vt:lpwstr>
  </property>
  <property fmtid="{D5CDD505-2E9C-101B-9397-08002B2CF9AE}" pid="9" name="EDC Reach/Audience">
    <vt:lpwstr>4;#All EDC|6ea81371-5124-46ba-b161-834a2d9990a1</vt:lpwstr>
  </property>
  <property fmtid="{D5CDD505-2E9C-101B-9397-08002B2CF9AE}" pid="10" name="EDC Tags">
    <vt:lpwstr/>
  </property>
  <property fmtid="{D5CDD505-2E9C-101B-9397-08002B2CF9AE}" pid="11" name="EDC Cross Tags">
    <vt:lpwstr/>
  </property>
  <property fmtid="{D5CDD505-2E9C-101B-9397-08002B2CF9AE}" pid="12" name="EDC Resource Type">
    <vt:lpwstr>209;#Template|229a1282-2ddd-4fc7-a22b-d1b4e81ec193</vt:lpwstr>
  </property>
</Properties>
</file>